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xlsx" ContentType="application/vnd.openxmlformats-officedocument.spreadsheetml.sheet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90" r:id="rId3"/>
    <p:sldId id="292" r:id="rId4"/>
    <p:sldId id="291" r:id="rId5"/>
    <p:sldId id="294" r:id="rId6"/>
    <p:sldId id="293" r:id="rId7"/>
    <p:sldId id="296" r:id="rId8"/>
    <p:sldId id="297" r:id="rId9"/>
    <p:sldId id="299" r:id="rId10"/>
    <p:sldId id="300" r:id="rId11"/>
    <p:sldId id="302" r:id="rId12"/>
    <p:sldId id="303" r:id="rId13"/>
    <p:sldId id="301" r:id="rId14"/>
    <p:sldId id="287" r:id="rId15"/>
    <p:sldId id="271" r:id="rId16"/>
    <p:sldId id="295" r:id="rId17"/>
    <p:sldId id="266" r:id="rId18"/>
    <p:sldId id="279" r:id="rId19"/>
    <p:sldId id="288" r:id="rId20"/>
    <p:sldId id="282" r:id="rId21"/>
    <p:sldId id="283" r:id="rId22"/>
    <p:sldId id="280" r:id="rId23"/>
    <p:sldId id="269" r:id="rId24"/>
    <p:sldId id="284" r:id="rId25"/>
    <p:sldId id="285" r:id="rId26"/>
    <p:sldId id="272" r:id="rId27"/>
    <p:sldId id="286" r:id="rId28"/>
    <p:sldId id="278" r:id="rId29"/>
    <p:sldId id="289" r:id="rId30"/>
    <p:sldId id="274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19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Modified ratio per version</a:t>
            </a:r>
          </a:p>
        </c:rich>
      </c:tx>
      <c:layout/>
      <c:overlay val="0"/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Modified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OpenMC</c:v>
                </c:pt>
                <c:pt idx="1">
                  <c:v>canneal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24.4</c:v>
                </c:pt>
                <c:pt idx="1">
                  <c:v>2.34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Unmodified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OpenMC</c:v>
                </c:pt>
                <c:pt idx="1">
                  <c:v>canneal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75.6</c:v>
                </c:pt>
                <c:pt idx="1">
                  <c:v>97.66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29118776"/>
        <c:axId val="-2129115832"/>
      </c:barChart>
      <c:catAx>
        <c:axId val="-2129118776"/>
        <c:scaling>
          <c:orientation val="minMax"/>
        </c:scaling>
        <c:delete val="0"/>
        <c:axPos val="l"/>
        <c:majorTickMark val="out"/>
        <c:minorTickMark val="none"/>
        <c:tickLblPos val="nextTo"/>
        <c:crossAx val="-2129115832"/>
        <c:crosses val="autoZero"/>
        <c:auto val="1"/>
        <c:lblAlgn val="ctr"/>
        <c:lblOffset val="100"/>
        <c:noMultiLvlLbl val="0"/>
      </c:catAx>
      <c:valAx>
        <c:axId val="-2129115832"/>
        <c:scaling>
          <c:orientation val="minMax"/>
        </c:scaling>
        <c:delete val="0"/>
        <c:axPos val="b"/>
        <c:majorGridlines/>
        <c:numFmt formatCode="0%" sourceLinked="1"/>
        <c:majorTickMark val="out"/>
        <c:minorTickMark val="none"/>
        <c:tickLblPos val="nextTo"/>
        <c:crossAx val="-2129118776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78632189312744"/>
          <c:y val="0.368545231846019"/>
          <c:w val="0.206695449141782"/>
          <c:h val="0.28477550306211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941D2-63A3-D640-A294-2543058B0DD3}" type="datetimeFigureOut">
              <a:rPr lang="en-US" smtClean="0"/>
              <a:t>15/09/08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BA572-6FD9-6548-9479-D97C2739A4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579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4098D-A274-064D-8A4F-F78EBB499DB0}" type="datetimeFigureOut">
              <a:rPr lang="en-US" smtClean="0"/>
              <a:t>15/09/08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E9FD1D-F60D-D44B-ADB3-C4E12E30C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9185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E9FD1D-F60D-D44B-ADB3-C4E12E30C2C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2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Library-based (explicit </a:t>
            </a:r>
            <a:r>
              <a:rPr lang="en-US" dirty="0" err="1" smtClean="0"/>
              <a:t>funcalls</a:t>
            </a:r>
            <a:r>
              <a:rPr lang="en-US" dirty="0" smtClean="0"/>
              <a:t>)</a:t>
            </a:r>
          </a:p>
          <a:p>
            <a:r>
              <a:rPr lang="en-US" dirty="0" smtClean="0"/>
              <a:t>User-controlled version creation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E9FD1D-F60D-D44B-ADB3-C4E12E30C2C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39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E9FD1D-F60D-D44B-ADB3-C4E12E30C2C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29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Mimic what?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E9FD1D-F60D-D44B-ADB3-C4E12E30C2C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60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Sep 11,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r>
              <a:rPr lang="en-US" smtClean="0"/>
              <a:t>Hajime Fujita, Cluster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20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2402221"/>
          </a:xfrm>
        </p:spPr>
        <p:txBody>
          <a:bodyPr/>
          <a:lstStyle/>
          <a:p>
            <a:r>
              <a:rPr lang="en-US" sz="4800" dirty="0" smtClean="0"/>
              <a:t>Empirical Comparison of Three Versioning Architecture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5958" y="3369985"/>
            <a:ext cx="7118034" cy="280221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404040"/>
                </a:solidFill>
              </a:rPr>
              <a:t>Hajime Fujita</a:t>
            </a:r>
            <a:r>
              <a:rPr lang="en-US" baseline="30000" dirty="0" smtClean="0">
                <a:solidFill>
                  <a:srgbClr val="404040"/>
                </a:solidFill>
              </a:rPr>
              <a:t>12*</a:t>
            </a:r>
            <a:r>
              <a:rPr lang="en-US" altLang="ja-JP" dirty="0" smtClean="0">
                <a:solidFill>
                  <a:srgbClr val="404040"/>
                </a:solidFill>
              </a:rPr>
              <a:t>,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dirty="0" err="1" smtClean="0">
                <a:solidFill>
                  <a:srgbClr val="404040"/>
                </a:solidFill>
              </a:rPr>
              <a:t>Kamil</a:t>
            </a:r>
            <a:r>
              <a:rPr lang="en-US" dirty="0" smtClean="0">
                <a:solidFill>
                  <a:srgbClr val="404040"/>
                </a:solidFill>
              </a:rPr>
              <a:t> Iskra</a:t>
            </a:r>
            <a:r>
              <a:rPr lang="en-US" baseline="30000" dirty="0" smtClean="0">
                <a:solidFill>
                  <a:srgbClr val="404040"/>
                </a:solidFill>
              </a:rPr>
              <a:t>2</a:t>
            </a:r>
            <a:r>
              <a:rPr lang="en-US" altLang="ja-JP" dirty="0" smtClean="0">
                <a:solidFill>
                  <a:srgbClr val="404040"/>
                </a:solidFill>
              </a:rPr>
              <a:t>,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altLang="ja-JP" dirty="0" err="1" smtClean="0">
                <a:solidFill>
                  <a:srgbClr val="404040"/>
                </a:solidFill>
              </a:rPr>
              <a:t>Pavan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altLang="ja-JP" dirty="0" smtClean="0">
                <a:solidFill>
                  <a:srgbClr val="404040"/>
                </a:solidFill>
              </a:rPr>
              <a:t>Balaji</a:t>
            </a:r>
            <a:r>
              <a:rPr lang="en-US" altLang="ja-JP" baseline="30000" dirty="0" smtClean="0">
                <a:solidFill>
                  <a:srgbClr val="404040"/>
                </a:solidFill>
              </a:rPr>
              <a:t>2</a:t>
            </a:r>
            <a:r>
              <a:rPr lang="en-US" altLang="ja-JP" dirty="0" smtClean="0">
                <a:solidFill>
                  <a:srgbClr val="404040"/>
                </a:solidFill>
              </a:rPr>
              <a:t>,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altLang="ja-JP" dirty="0" smtClean="0">
                <a:solidFill>
                  <a:srgbClr val="404040"/>
                </a:solidFill>
              </a:rPr>
              <a:t>Andrew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altLang="ja-JP" dirty="0" smtClean="0">
                <a:solidFill>
                  <a:srgbClr val="404040"/>
                </a:solidFill>
              </a:rPr>
              <a:t>A.</a:t>
            </a:r>
            <a:r>
              <a:rPr lang="ja-JP" altLang="en-US" dirty="0" smtClean="0">
                <a:solidFill>
                  <a:srgbClr val="404040"/>
                </a:solidFill>
              </a:rPr>
              <a:t> </a:t>
            </a:r>
            <a:r>
              <a:rPr lang="en-US" altLang="ja-JP" dirty="0" smtClean="0">
                <a:solidFill>
                  <a:srgbClr val="404040"/>
                </a:solidFill>
              </a:rPr>
              <a:t>Chien</a:t>
            </a:r>
            <a:r>
              <a:rPr lang="en-US" altLang="ja-JP" baseline="30000" dirty="0" smtClean="0">
                <a:solidFill>
                  <a:srgbClr val="404040"/>
                </a:solidFill>
              </a:rPr>
              <a:t>12</a:t>
            </a:r>
          </a:p>
          <a:p>
            <a:r>
              <a:rPr lang="en-US" altLang="ja-JP" sz="1800" i="1" baseline="30000" dirty="0" smtClean="0">
                <a:solidFill>
                  <a:srgbClr val="404040"/>
                </a:solidFill>
              </a:rPr>
              <a:t>1</a:t>
            </a:r>
            <a:r>
              <a:rPr lang="en-US" altLang="ja-JP" sz="1800" i="1" dirty="0" smtClean="0">
                <a:solidFill>
                  <a:srgbClr val="404040"/>
                </a:solidFill>
              </a:rPr>
              <a:t>University of Chicago, </a:t>
            </a:r>
            <a:r>
              <a:rPr lang="en-US" altLang="ja-JP" sz="1800" i="1" baseline="30000" dirty="0" smtClean="0">
                <a:solidFill>
                  <a:srgbClr val="404040"/>
                </a:solidFill>
              </a:rPr>
              <a:t>2</a:t>
            </a:r>
            <a:r>
              <a:rPr lang="en-US" altLang="ja-JP" sz="1800" i="1" dirty="0" smtClean="0">
                <a:solidFill>
                  <a:srgbClr val="404040"/>
                </a:solidFill>
              </a:rPr>
              <a:t>Argonne National </a:t>
            </a:r>
            <a:r>
              <a:rPr lang="en-US" altLang="ja-JP" sz="1800" i="1" dirty="0" smtClean="0">
                <a:solidFill>
                  <a:srgbClr val="404040"/>
                </a:solidFill>
              </a:rPr>
              <a:t>Laboratory</a:t>
            </a:r>
            <a:endParaRPr lang="en-US" altLang="ja-JP" sz="1800" i="1" dirty="0" smtClean="0">
              <a:solidFill>
                <a:srgbClr val="40404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Picture 6" descr="University Wordmark 202 spot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555" y="4925880"/>
            <a:ext cx="2443809" cy="511912"/>
          </a:xfrm>
          <a:prstGeom prst="rect">
            <a:avLst/>
          </a:prstGeom>
          <a:ln>
            <a:solidFill>
              <a:srgbClr val="800000"/>
            </a:solidFill>
          </a:ln>
        </p:spPr>
      </p:pic>
      <p:pic>
        <p:nvPicPr>
          <p:cNvPr id="8" name="図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663" y="4922067"/>
            <a:ext cx="1723771" cy="6494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659165" y="5600260"/>
            <a:ext cx="81322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This work was supported by the Office of Advanced Scientific Computing Research, Office of Science, U.S. Department of Energy, under Award DE-SC0008603 and Contract DE-AC02-06CH11357 and completed in part with resources provided by the University of Chicago Research Computing Center. </a:t>
            </a:r>
          </a:p>
          <a:p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953365" y="4495403"/>
            <a:ext cx="18380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Now at Intel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700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Problem</a:t>
            </a:r>
            <a:r>
              <a:rPr lang="ja-JP" altLang="en-US" dirty="0" smtClean="0"/>
              <a:t> </a:t>
            </a:r>
            <a:r>
              <a:rPr lang="en-US" altLang="ja-JP" dirty="0" smtClean="0"/>
              <a:t>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0910"/>
            <a:ext cx="8229600" cy="199595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600" i="1" dirty="0" smtClean="0">
                <a:latin typeface="Times"/>
                <a:cs typeface="Times"/>
              </a:rPr>
              <a:t>Which array architecture brings the best performance and the lowest memory consumption, under various workload characteristics?</a:t>
            </a:r>
            <a:endParaRPr lang="en-US" sz="3600" i="1" dirty="0">
              <a:latin typeface="Times"/>
              <a:cs typeface="Time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711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Synthetic Benchmark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850881"/>
            <a:ext cx="3492500" cy="254094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Get() and Put() to random locations + version creation</a:t>
            </a:r>
            <a:endParaRPr lang="en-US" sz="2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096073" y="2218516"/>
            <a:ext cx="4140847" cy="1387080"/>
            <a:chOff x="4038600" y="4367213"/>
            <a:chExt cx="4140847" cy="1387080"/>
          </a:xfrm>
        </p:grpSpPr>
        <p:sp>
          <p:nvSpPr>
            <p:cNvPr id="23" name="Freeform 22"/>
            <p:cNvSpPr/>
            <p:nvPr/>
          </p:nvSpPr>
          <p:spPr>
            <a:xfrm>
              <a:off x="5041900" y="4916385"/>
              <a:ext cx="939800" cy="495008"/>
            </a:xfrm>
            <a:custGeom>
              <a:avLst/>
              <a:gdLst>
                <a:gd name="connsiteX0" fmla="*/ 0 w 939800"/>
                <a:gd name="connsiteY0" fmla="*/ 902064 h 914472"/>
                <a:gd name="connsiteX1" fmla="*/ 190500 w 939800"/>
                <a:gd name="connsiteY1" fmla="*/ 711564 h 914472"/>
                <a:gd name="connsiteX2" fmla="*/ 482600 w 939800"/>
                <a:gd name="connsiteY2" fmla="*/ 364 h 914472"/>
                <a:gd name="connsiteX3" fmla="*/ 812800 w 939800"/>
                <a:gd name="connsiteY3" fmla="*/ 813164 h 914472"/>
                <a:gd name="connsiteX4" fmla="*/ 939800 w 939800"/>
                <a:gd name="connsiteY4" fmla="*/ 902064 h 914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800" h="914472">
                  <a:moveTo>
                    <a:pt x="0" y="902064"/>
                  </a:moveTo>
                  <a:cubicBezTo>
                    <a:pt x="55033" y="881955"/>
                    <a:pt x="110067" y="861847"/>
                    <a:pt x="190500" y="711564"/>
                  </a:cubicBezTo>
                  <a:cubicBezTo>
                    <a:pt x="270933" y="561281"/>
                    <a:pt x="378883" y="-16569"/>
                    <a:pt x="482600" y="364"/>
                  </a:cubicBezTo>
                  <a:cubicBezTo>
                    <a:pt x="586317" y="17297"/>
                    <a:pt x="736600" y="662881"/>
                    <a:pt x="812800" y="813164"/>
                  </a:cubicBezTo>
                  <a:cubicBezTo>
                    <a:pt x="889000" y="963447"/>
                    <a:pt x="939800" y="902064"/>
                    <a:pt x="939800" y="902064"/>
                  </a:cubicBezTo>
                </a:path>
              </a:pathLst>
            </a:cu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/>
            <p:cNvSpPr/>
            <p:nvPr/>
          </p:nvSpPr>
          <p:spPr>
            <a:xfrm>
              <a:off x="6134100" y="4916385"/>
              <a:ext cx="939800" cy="495008"/>
            </a:xfrm>
            <a:custGeom>
              <a:avLst/>
              <a:gdLst>
                <a:gd name="connsiteX0" fmla="*/ 0 w 939800"/>
                <a:gd name="connsiteY0" fmla="*/ 902064 h 914472"/>
                <a:gd name="connsiteX1" fmla="*/ 190500 w 939800"/>
                <a:gd name="connsiteY1" fmla="*/ 711564 h 914472"/>
                <a:gd name="connsiteX2" fmla="*/ 482600 w 939800"/>
                <a:gd name="connsiteY2" fmla="*/ 364 h 914472"/>
                <a:gd name="connsiteX3" fmla="*/ 812800 w 939800"/>
                <a:gd name="connsiteY3" fmla="*/ 813164 h 914472"/>
                <a:gd name="connsiteX4" fmla="*/ 939800 w 939800"/>
                <a:gd name="connsiteY4" fmla="*/ 902064 h 914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800" h="914472">
                  <a:moveTo>
                    <a:pt x="0" y="902064"/>
                  </a:moveTo>
                  <a:cubicBezTo>
                    <a:pt x="55033" y="881955"/>
                    <a:pt x="110067" y="861847"/>
                    <a:pt x="190500" y="711564"/>
                  </a:cubicBezTo>
                  <a:cubicBezTo>
                    <a:pt x="270933" y="561281"/>
                    <a:pt x="378883" y="-16569"/>
                    <a:pt x="482600" y="364"/>
                  </a:cubicBezTo>
                  <a:cubicBezTo>
                    <a:pt x="586317" y="17297"/>
                    <a:pt x="736600" y="662881"/>
                    <a:pt x="812800" y="813164"/>
                  </a:cubicBezTo>
                  <a:cubicBezTo>
                    <a:pt x="889000" y="963447"/>
                    <a:pt x="939800" y="902064"/>
                    <a:pt x="939800" y="902064"/>
                  </a:cubicBezTo>
                </a:path>
              </a:pathLst>
            </a:cu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7226947" y="4916385"/>
              <a:ext cx="939800" cy="495008"/>
            </a:xfrm>
            <a:custGeom>
              <a:avLst/>
              <a:gdLst>
                <a:gd name="connsiteX0" fmla="*/ 0 w 939800"/>
                <a:gd name="connsiteY0" fmla="*/ 902064 h 914472"/>
                <a:gd name="connsiteX1" fmla="*/ 190500 w 939800"/>
                <a:gd name="connsiteY1" fmla="*/ 711564 h 914472"/>
                <a:gd name="connsiteX2" fmla="*/ 482600 w 939800"/>
                <a:gd name="connsiteY2" fmla="*/ 364 h 914472"/>
                <a:gd name="connsiteX3" fmla="*/ 812800 w 939800"/>
                <a:gd name="connsiteY3" fmla="*/ 813164 h 914472"/>
                <a:gd name="connsiteX4" fmla="*/ 939800 w 939800"/>
                <a:gd name="connsiteY4" fmla="*/ 902064 h 914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9800" h="914472">
                  <a:moveTo>
                    <a:pt x="0" y="902064"/>
                  </a:moveTo>
                  <a:cubicBezTo>
                    <a:pt x="55033" y="881955"/>
                    <a:pt x="110067" y="861847"/>
                    <a:pt x="190500" y="711564"/>
                  </a:cubicBezTo>
                  <a:cubicBezTo>
                    <a:pt x="270933" y="561281"/>
                    <a:pt x="378883" y="-16569"/>
                    <a:pt x="482600" y="364"/>
                  </a:cubicBezTo>
                  <a:cubicBezTo>
                    <a:pt x="586317" y="17297"/>
                    <a:pt x="736600" y="662881"/>
                    <a:pt x="812800" y="813164"/>
                  </a:cubicBezTo>
                  <a:cubicBezTo>
                    <a:pt x="889000" y="963447"/>
                    <a:pt x="939800" y="902064"/>
                    <a:pt x="939800" y="902064"/>
                  </a:cubicBezTo>
                </a:path>
              </a:pathLst>
            </a:cu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5004447" y="5411393"/>
              <a:ext cx="3175000" cy="342900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Array Index</a:t>
              </a:r>
              <a:endParaRPr lang="en-US" dirty="0"/>
            </a:p>
          </p:txBody>
        </p:sp>
        <p:sp>
          <p:nvSpPr>
            <p:cNvPr id="33" name="Oval 32"/>
            <p:cNvSpPr/>
            <p:nvPr/>
          </p:nvSpPr>
          <p:spPr>
            <a:xfrm>
              <a:off x="5067300" y="4367213"/>
              <a:ext cx="939800" cy="3175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P0</a:t>
              </a:r>
              <a:endParaRPr lang="en-US" dirty="0"/>
            </a:p>
          </p:txBody>
        </p:sp>
        <p:sp>
          <p:nvSpPr>
            <p:cNvPr id="34" name="Oval 33"/>
            <p:cNvSpPr/>
            <p:nvPr/>
          </p:nvSpPr>
          <p:spPr>
            <a:xfrm>
              <a:off x="6159500" y="4367213"/>
              <a:ext cx="939800" cy="3175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P1</a:t>
              </a:r>
              <a:endParaRPr lang="en-US" dirty="0"/>
            </a:p>
          </p:txBody>
        </p:sp>
        <p:sp>
          <p:nvSpPr>
            <p:cNvPr id="35" name="Oval 34"/>
            <p:cNvSpPr/>
            <p:nvPr/>
          </p:nvSpPr>
          <p:spPr>
            <a:xfrm>
              <a:off x="7239647" y="4367213"/>
              <a:ext cx="939800" cy="31750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P2</a:t>
              </a:r>
              <a:endParaRPr lang="en-US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 flipV="1">
              <a:off x="4673600" y="4826292"/>
              <a:ext cx="0" cy="84902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4038600" y="4487738"/>
              <a:ext cx="123190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Probability</a:t>
              </a:r>
              <a:endParaRPr lang="en-US" sz="1600" dirty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520700" y="4944060"/>
            <a:ext cx="3873500" cy="1015663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ja-JP" sz="2000" dirty="0" smtClean="0">
                <a:latin typeface="Palatino Linotype"/>
                <a:cs typeface="Palatino Linotype"/>
              </a:rPr>
              <a:t>Parameter:</a:t>
            </a:r>
          </a:p>
          <a:p>
            <a:pPr marL="285750" indent="-285750">
              <a:buFont typeface="Arial"/>
              <a:buChar char="•"/>
            </a:pPr>
            <a:r>
              <a:rPr lang="en-US" altLang="ja-JP" sz="2000" dirty="0" smtClean="0">
                <a:latin typeface="Palatino Linotype"/>
                <a:cs typeface="Palatino Linotype"/>
              </a:rPr>
              <a:t>Versioning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frequency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(=how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many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get/put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ops</a:t>
            </a:r>
            <a:r>
              <a:rPr lang="ja-JP" altLang="en-US" sz="2000" dirty="0" smtClean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per</a:t>
            </a:r>
            <a:r>
              <a:rPr lang="ja-JP" altLang="en-US" sz="2000" dirty="0">
                <a:latin typeface="Palatino Linotype"/>
                <a:cs typeface="Palatino Linotype"/>
              </a:rPr>
              <a:t> </a:t>
            </a:r>
            <a:r>
              <a:rPr lang="en-US" altLang="ja-JP" sz="2000" dirty="0" smtClean="0">
                <a:latin typeface="Palatino Linotype"/>
                <a:cs typeface="Palatino Linotype"/>
              </a:rPr>
              <a:t>version)</a:t>
            </a:r>
          </a:p>
        </p:txBody>
      </p:sp>
      <p:sp>
        <p:nvSpPr>
          <p:cNvPr id="28" name="Content Placeholder 6"/>
          <p:cNvSpPr txBox="1">
            <a:spLocks/>
          </p:cNvSpPr>
          <p:nvPr/>
        </p:nvSpPr>
        <p:spPr>
          <a:xfrm>
            <a:off x="5078600" y="4391827"/>
            <a:ext cx="3492500" cy="1952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Environment:</a:t>
            </a:r>
          </a:p>
          <a:p>
            <a:pPr marL="285750"/>
            <a:r>
              <a:rPr lang="en-US" altLang="ja-JP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UChicago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RCC Midway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Intel Xeon E5-2670 (8 cores</a:t>
            </a:r>
            <a:r>
              <a:rPr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x</a:t>
            </a:r>
            <a:r>
              <a:rPr lang="ja-JP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ja-JP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Infiniband</a:t>
            </a: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FDR-10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MVAPICH2 (</a:t>
            </a:r>
            <a:r>
              <a:rPr lang="en-US" altLang="ja-JP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gcc</a:t>
            </a:r>
            <a:r>
              <a:rPr lang="en-US" altLang="ja-JP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4394200" y="1521399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ja-JP" altLang="ja-JP" sz="1600" dirty="0"/>
              <a:t>B</a:t>
            </a:r>
            <a:r>
              <a:rPr lang="en-US" altLang="ja-JP" sz="1600" dirty="0" err="1"/>
              <a:t>ased</a:t>
            </a:r>
            <a:r>
              <a:rPr lang="en-US" altLang="ja-JP" sz="1600" dirty="0"/>
              <a:t> on APEX-Map</a:t>
            </a:r>
            <a:r>
              <a:rPr lang="ja-JP" altLang="en-US" sz="1600" dirty="0"/>
              <a:t> </a:t>
            </a:r>
            <a:r>
              <a:rPr lang="en-US" sz="1200" dirty="0"/>
              <a:t>[E. </a:t>
            </a:r>
            <a:r>
              <a:rPr lang="en-US" sz="1200" dirty="0" err="1"/>
              <a:t>Strohmaier</a:t>
            </a:r>
            <a:r>
              <a:rPr lang="en-US" sz="1200" dirty="0"/>
              <a:t> et al. 2004]</a:t>
            </a:r>
            <a:endParaRPr lang="en-US" altLang="ja-JP" sz="1600" dirty="0"/>
          </a:p>
        </p:txBody>
      </p:sp>
    </p:spTree>
    <p:extLst>
      <p:ext uri="{BB962C8B-B14F-4D97-AF65-F5344CB8AC3E}">
        <p14:creationId xmlns:p14="http://schemas.microsoft.com/office/powerpoint/2010/main" val="211441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Performance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3" name="Picture 12" descr="fig-per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603" y="1885950"/>
            <a:ext cx="7129020" cy="406892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805975" y="3927191"/>
            <a:ext cx="3166757" cy="1275208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Flat </a:t>
            </a:r>
            <a:r>
              <a:rPr lang="en-US" sz="2000" b="1" dirty="0" smtClean="0"/>
              <a:t>with</a:t>
            </a:r>
            <a:r>
              <a:rPr lang="en-US" sz="2000" b="1" dirty="0" smtClean="0"/>
              <a:t> </a:t>
            </a:r>
            <a:r>
              <a:rPr lang="en-US" sz="2000" b="1" dirty="0" smtClean="0"/>
              <a:t>change tracking </a:t>
            </a:r>
            <a:r>
              <a:rPr lang="en-US" sz="2000" dirty="0" smtClean="0"/>
              <a:t> best for </a:t>
            </a:r>
            <a:r>
              <a:rPr lang="en-US" sz="2000" dirty="0" smtClean="0"/>
              <a:t>performance</a:t>
            </a:r>
          </a:p>
        </p:txBody>
      </p:sp>
      <p:sp>
        <p:nvSpPr>
          <p:cNvPr id="3" name="TextBox 2"/>
          <p:cNvSpPr txBox="1"/>
          <p:nvPr/>
        </p:nvSpPr>
        <p:spPr>
          <a:xfrm rot="16200000">
            <a:off x="-703212" y="3428333"/>
            <a:ext cx="285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Throughput (Kops/s)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6033184"/>
            <a:ext cx="59061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#</a:t>
            </a:r>
            <a:r>
              <a:rPr lang="en-US" baseline="30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procs</a:t>
            </a:r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=32, block size=4096 B, array size=256 </a:t>
            </a:r>
            <a:r>
              <a:rPr lang="en-US" baseline="30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MiB</a:t>
            </a:r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baseline="30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proc</a:t>
            </a:r>
            <a:r>
              <a:rPr lang="en-US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read ratio=50%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ight Brace 7"/>
          <p:cNvSpPr/>
          <p:nvPr/>
        </p:nvSpPr>
        <p:spPr>
          <a:xfrm>
            <a:off x="7819812" y="2924520"/>
            <a:ext cx="225811" cy="451212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045623" y="2924520"/>
            <a:ext cx="1059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change tracking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82573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Memory</a:t>
            </a:r>
            <a:r>
              <a:rPr lang="ja-JP" altLang="en-US" dirty="0" smtClean="0"/>
              <a:t> </a:t>
            </a:r>
            <a:r>
              <a:rPr lang="en-US" altLang="ja-JP" dirty="0" smtClean="0"/>
              <a:t>Usage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9" name="Picture 8" descr="fig-me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799" y="1743251"/>
            <a:ext cx="6643275" cy="404666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5805975" y="4041395"/>
            <a:ext cx="3066503" cy="1303144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Log-structured array </a:t>
            </a:r>
            <a:r>
              <a:rPr lang="en-US" sz="2000" dirty="0" smtClean="0"/>
              <a:t>best for memory </a:t>
            </a:r>
            <a:r>
              <a:rPr lang="en-US" sz="2000" dirty="0" smtClean="0"/>
              <a:t>usage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-703212" y="3428333"/>
            <a:ext cx="285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Memory usage (</a:t>
            </a:r>
            <a:r>
              <a:rPr lang="en-US" dirty="0" err="1" smtClean="0"/>
              <a:t>MiB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457200" y="6033184"/>
            <a:ext cx="82296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#</a:t>
            </a:r>
            <a:r>
              <a:rPr lang="en-US" baseline="300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procs</a:t>
            </a:r>
            <a:r>
              <a:rPr lang="en-US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=32, block size=4096 B, array size=256 </a:t>
            </a:r>
            <a:r>
              <a:rPr lang="en-US" baseline="300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MiB</a:t>
            </a:r>
            <a:r>
              <a:rPr lang="en-US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baseline="30000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proc</a:t>
            </a:r>
            <a:r>
              <a:rPr lang="en-US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read ratio=50%</a:t>
            </a:r>
            <a:r>
              <a:rPr lang="en-US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, versioning frequency=1e-5</a:t>
            </a:r>
          </a:p>
        </p:txBody>
      </p:sp>
    </p:spTree>
    <p:extLst>
      <p:ext uri="{BB962C8B-B14F-4D97-AF65-F5344CB8AC3E}">
        <p14:creationId xmlns:p14="http://schemas.microsoft.com/office/powerpoint/2010/main" val="2699307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Related</a:t>
            </a:r>
            <a:r>
              <a:rPr lang="ja-JP" altLang="en-US" dirty="0" smtClean="0"/>
              <a:t> </a:t>
            </a:r>
            <a:r>
              <a:rPr lang="en-US" altLang="ja-JP" dirty="0" smtClean="0"/>
              <a:t>Work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Log-structured file systems</a:t>
            </a:r>
          </a:p>
          <a:p>
            <a:pPr lvl="1"/>
            <a:r>
              <a:rPr lang="en-US" dirty="0" smtClean="0"/>
              <a:t>LFS </a:t>
            </a:r>
            <a:r>
              <a:rPr lang="en-US" altLang="ja-JP" dirty="0"/>
              <a:t>[</a:t>
            </a:r>
            <a:r>
              <a:rPr lang="en-US" altLang="ja-JP" dirty="0" err="1"/>
              <a:t>Rosenblum</a:t>
            </a:r>
            <a:r>
              <a:rPr lang="en-US" altLang="ja-JP" dirty="0"/>
              <a:t> 1992</a:t>
            </a:r>
            <a:r>
              <a:rPr lang="en-US" altLang="ja-JP" dirty="0" smtClean="0"/>
              <a:t>], PLFS [Bent 2009]</a:t>
            </a:r>
          </a:p>
          <a:p>
            <a:pPr lvl="1"/>
            <a:r>
              <a:rPr lang="en-US" altLang="ja-JP" dirty="0" smtClean="0"/>
              <a:t>Focused on improving write performance, while our focus is in capturing writes</a:t>
            </a:r>
            <a:endParaRPr lang="en-US" dirty="0" smtClean="0"/>
          </a:p>
          <a:p>
            <a:r>
              <a:rPr lang="en-US" dirty="0" smtClean="0"/>
              <a:t>Log-structured distributed data stores</a:t>
            </a:r>
          </a:p>
          <a:p>
            <a:pPr lvl="1"/>
            <a:r>
              <a:rPr lang="en-US" altLang="ja-JP" dirty="0" err="1"/>
              <a:t>RAMCloud</a:t>
            </a:r>
            <a:r>
              <a:rPr lang="en-US" altLang="ja-JP" dirty="0"/>
              <a:t> [</a:t>
            </a:r>
            <a:r>
              <a:rPr lang="en-US" altLang="ja-JP" dirty="0" err="1"/>
              <a:t>Ongaro</a:t>
            </a:r>
            <a:r>
              <a:rPr lang="en-US" altLang="ja-JP" dirty="0"/>
              <a:t> </a:t>
            </a:r>
            <a:r>
              <a:rPr lang="en-US" altLang="ja-JP" dirty="0" smtClean="0"/>
              <a:t>2011, Rumble 2014], SILT </a:t>
            </a:r>
            <a:r>
              <a:rPr lang="en-US" altLang="ja-JP" dirty="0"/>
              <a:t>[Lim 2011</a:t>
            </a:r>
            <a:r>
              <a:rPr lang="en-US" altLang="ja-JP" dirty="0" smtClean="0"/>
              <a:t>], </a:t>
            </a:r>
            <a:r>
              <a:rPr lang="en-US" altLang="ja-JP" dirty="0"/>
              <a:t>Pilaf [Mitchell 2013</a:t>
            </a:r>
            <a:r>
              <a:rPr lang="en-US" altLang="ja-JP" dirty="0" smtClean="0"/>
              <a:t>]</a:t>
            </a:r>
          </a:p>
          <a:p>
            <a:pPr lvl="1"/>
            <a:r>
              <a:rPr lang="en-US" altLang="ja-JP" dirty="0" smtClean="0"/>
              <a:t>Similar structure to log-structured array</a:t>
            </a:r>
          </a:p>
          <a:p>
            <a:pPr lvl="1"/>
            <a:r>
              <a:rPr lang="en-US" altLang="ja-JP" dirty="0" smtClean="0"/>
              <a:t>GVR is array-oriented (not KV-oriented)</a:t>
            </a:r>
            <a:endParaRPr lang="en-US" dirty="0" smtClean="0"/>
          </a:p>
          <a:p>
            <a:r>
              <a:rPr lang="en-US" dirty="0" smtClean="0"/>
              <a:t>Incremental </a:t>
            </a:r>
            <a:r>
              <a:rPr lang="en-US" dirty="0" err="1" smtClean="0"/>
              <a:t>checkpointing</a:t>
            </a:r>
            <a:endParaRPr lang="en-US" dirty="0" smtClean="0"/>
          </a:p>
          <a:p>
            <a:pPr lvl="1"/>
            <a:r>
              <a:rPr lang="en-US" dirty="0" smtClean="0"/>
              <a:t>[Plank 1995], TICK [</a:t>
            </a:r>
            <a:r>
              <a:rPr lang="en-US" dirty="0" err="1" smtClean="0"/>
              <a:t>Gioiosa</a:t>
            </a:r>
            <a:r>
              <a:rPr lang="en-US" dirty="0" smtClean="0"/>
              <a:t> 2005], [</a:t>
            </a:r>
            <a:r>
              <a:rPr lang="en-US" dirty="0" err="1" smtClean="0"/>
              <a:t>Agarwal</a:t>
            </a:r>
            <a:r>
              <a:rPr lang="en-US" dirty="0" smtClean="0"/>
              <a:t> 2004</a:t>
            </a:r>
            <a:r>
              <a:rPr lang="en-US" dirty="0" smtClean="0"/>
              <a:t>]</a:t>
            </a:r>
            <a:endParaRPr lang="en-US" dirty="0"/>
          </a:p>
          <a:p>
            <a:pPr lvl="1"/>
            <a:r>
              <a:rPr lang="en-US" dirty="0" smtClean="0"/>
              <a:t>Not focusing on RDMA, a new challenge to transparent change tracking</a:t>
            </a:r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302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Summary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420654"/>
          </a:xfrm>
        </p:spPr>
        <p:txBody>
          <a:bodyPr>
            <a:normAutofit fontScale="92500" lnSpcReduction="10000"/>
          </a:bodyPr>
          <a:lstStyle/>
          <a:p>
            <a:r>
              <a:rPr lang="en-US" altLang="ja-JP" dirty="0" smtClean="0"/>
              <a:t>Compared</a:t>
            </a:r>
            <a:r>
              <a:rPr lang="ja-JP" altLang="en-US" dirty="0" smtClean="0"/>
              <a:t> </a:t>
            </a:r>
            <a:r>
              <a:rPr lang="en-US" altLang="ja-JP" dirty="0" smtClean="0"/>
              <a:t>three</a:t>
            </a:r>
            <a:r>
              <a:rPr lang="ja-JP" altLang="en-US" dirty="0" smtClean="0"/>
              <a:t> </a:t>
            </a:r>
            <a:r>
              <a:rPr lang="en-US" altLang="ja-JP" smtClean="0"/>
              <a:t>versioning</a:t>
            </a:r>
            <a:r>
              <a:rPr lang="ja-JP" altLang="en-US" smtClean="0"/>
              <a:t> </a:t>
            </a:r>
            <a:r>
              <a:rPr lang="en-US" altLang="ja-JP" smtClean="0"/>
              <a:t>architectures</a:t>
            </a:r>
            <a:r>
              <a:rPr lang="ja-JP" altLang="en-US" smtClean="0"/>
              <a:t> </a:t>
            </a:r>
            <a:r>
              <a:rPr lang="en-US" altLang="ja-JP" smtClean="0"/>
              <a:t>for</a:t>
            </a:r>
            <a:r>
              <a:rPr lang="ja-JP" altLang="en-US" smtClean="0"/>
              <a:t> </a:t>
            </a:r>
            <a:r>
              <a:rPr lang="en-US" altLang="ja-JP" smtClean="0"/>
              <a:t>efficient</a:t>
            </a:r>
            <a:r>
              <a:rPr lang="ja-JP" altLang="en-US" smtClean="0"/>
              <a:t> </a:t>
            </a:r>
            <a:r>
              <a:rPr lang="en-US" altLang="ja-JP" smtClean="0"/>
              <a:t>versioning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Flat</a:t>
            </a:r>
          </a:p>
          <a:p>
            <a:pPr lvl="1"/>
            <a:r>
              <a:rPr lang="en-US" altLang="ja-JP" dirty="0" smtClean="0"/>
              <a:t>Flat</a:t>
            </a:r>
            <a:r>
              <a:rPr lang="ja-JP" altLang="en-US" dirty="0"/>
              <a:t> </a:t>
            </a:r>
            <a:r>
              <a:rPr lang="en-US" altLang="ja-JP" dirty="0" smtClean="0"/>
              <a:t>with</a:t>
            </a:r>
            <a:r>
              <a:rPr lang="ja-JP" altLang="en-US" dirty="0" smtClean="0"/>
              <a:t> </a:t>
            </a:r>
            <a:r>
              <a:rPr lang="en-US" altLang="ja-JP" dirty="0" smtClean="0"/>
              <a:t>change</a:t>
            </a:r>
            <a:r>
              <a:rPr lang="ja-JP" altLang="en-US" dirty="0" smtClean="0"/>
              <a:t> </a:t>
            </a:r>
            <a:r>
              <a:rPr lang="en-US" altLang="ja-JP" dirty="0" smtClean="0"/>
              <a:t>tracking</a:t>
            </a:r>
          </a:p>
          <a:p>
            <a:pPr lvl="1"/>
            <a:r>
              <a:rPr lang="en-US" altLang="ja-JP" dirty="0" smtClean="0"/>
              <a:t>Log-structured</a:t>
            </a:r>
            <a:r>
              <a:rPr lang="ja-JP" altLang="en-US" dirty="0" smtClean="0"/>
              <a:t> </a:t>
            </a:r>
            <a:r>
              <a:rPr lang="en-US" altLang="ja-JP" dirty="0" smtClean="0"/>
              <a:t>Array</a:t>
            </a:r>
          </a:p>
          <a:p>
            <a:r>
              <a:rPr lang="en-US" altLang="ja-JP" dirty="0" smtClean="0"/>
              <a:t>Findings</a:t>
            </a:r>
            <a:r>
              <a:rPr lang="ja-JP" altLang="en-US" dirty="0" smtClean="0"/>
              <a:t> </a:t>
            </a:r>
            <a:r>
              <a:rPr lang="en-US" altLang="ja-JP" dirty="0" smtClean="0"/>
              <a:t>from</a:t>
            </a:r>
            <a:r>
              <a:rPr lang="ja-JP" altLang="en-US" dirty="0" smtClean="0"/>
              <a:t> </a:t>
            </a:r>
            <a:r>
              <a:rPr lang="en-US" altLang="ja-JP" dirty="0" smtClean="0"/>
              <a:t>synthetic</a:t>
            </a:r>
            <a:r>
              <a:rPr lang="ja-JP" altLang="en-US" dirty="0" smtClean="0"/>
              <a:t> </a:t>
            </a:r>
            <a:r>
              <a:rPr lang="en-US" altLang="ja-JP" dirty="0" smtClean="0"/>
              <a:t>benchmark</a:t>
            </a:r>
          </a:p>
          <a:p>
            <a:pPr lvl="1"/>
            <a:r>
              <a:rPr lang="en-US" b="1" dirty="0"/>
              <a:t>Flat with change </a:t>
            </a:r>
            <a:r>
              <a:rPr lang="en-US" b="1" dirty="0" smtClean="0"/>
              <a:t>tracking</a:t>
            </a:r>
            <a:r>
              <a:rPr lang="en-US" b="1" dirty="0" smtClean="0"/>
              <a:t>: </a:t>
            </a:r>
            <a:r>
              <a:rPr lang="en-US" b="1" dirty="0" smtClean="0"/>
              <a:t>best </a:t>
            </a:r>
            <a:r>
              <a:rPr lang="en-US" b="1" dirty="0"/>
              <a:t>performance </a:t>
            </a:r>
            <a:r>
              <a:rPr lang="en-US" dirty="0"/>
              <a:t>in most cases</a:t>
            </a:r>
          </a:p>
          <a:p>
            <a:pPr lvl="1"/>
            <a:r>
              <a:rPr lang="en-US" b="1" dirty="0"/>
              <a:t>Log-structured </a:t>
            </a:r>
            <a:r>
              <a:rPr lang="en-US" b="1" dirty="0" smtClean="0"/>
              <a:t>array</a:t>
            </a:r>
            <a:r>
              <a:rPr lang="en-US" b="1" dirty="0" smtClean="0"/>
              <a:t>:</a:t>
            </a:r>
            <a:r>
              <a:rPr lang="en-US" b="1" dirty="0" smtClean="0"/>
              <a:t> </a:t>
            </a:r>
            <a:r>
              <a:rPr lang="en-US" dirty="0"/>
              <a:t>best choice </a:t>
            </a:r>
            <a:r>
              <a:rPr lang="en-US" dirty="0" smtClean="0"/>
              <a:t>for </a:t>
            </a:r>
            <a:r>
              <a:rPr lang="en-US" b="1" dirty="0" smtClean="0"/>
              <a:t>memory savings</a:t>
            </a:r>
            <a:endParaRPr lang="en-US" b="1" dirty="0" smtClean="0"/>
          </a:p>
          <a:p>
            <a:r>
              <a:rPr lang="en-US" dirty="0" smtClean="0"/>
              <a:t>Future Work</a:t>
            </a:r>
          </a:p>
          <a:p>
            <a:pPr lvl="1"/>
            <a:r>
              <a:rPr lang="en-US" dirty="0" smtClean="0"/>
              <a:t>Broader </a:t>
            </a:r>
            <a:r>
              <a:rPr lang="en-US" dirty="0" smtClean="0"/>
              <a:t>evaluation including version retrieval cost and application-level performance</a:t>
            </a:r>
          </a:p>
          <a:p>
            <a:pPr lvl="1"/>
            <a:r>
              <a:rPr lang="en-US" dirty="0" smtClean="0"/>
              <a:t>Investigation on hardware/software architecture that allows fine-grain, efficient change tracking on remote memory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384300" y="5732358"/>
            <a:ext cx="6121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http://</a:t>
            </a:r>
            <a:r>
              <a:rPr lang="en-US" sz="3200" dirty="0" err="1" smtClean="0"/>
              <a:t>gvr.cs.uchicago.edu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0798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Backup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083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Versioning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02601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Flat</a:t>
            </a:r>
          </a:p>
          <a:p>
            <a:pPr lvl="1"/>
            <a:r>
              <a:rPr lang="en-US" dirty="0" smtClean="0"/>
              <a:t>Contiguous buffer, whole copy for each version</a:t>
            </a:r>
          </a:p>
          <a:p>
            <a:r>
              <a:rPr lang="en-US" dirty="0" err="1" smtClean="0"/>
              <a:t>Flat+change</a:t>
            </a:r>
            <a:r>
              <a:rPr lang="en-US" dirty="0" smtClean="0"/>
              <a:t> tracking</a:t>
            </a:r>
          </a:p>
          <a:p>
            <a:pPr lvl="1"/>
            <a:r>
              <a:rPr lang="en-US" dirty="0" smtClean="0"/>
              <a:t>Flat array serves as a current version, keeps copies of modified blocks</a:t>
            </a:r>
          </a:p>
          <a:p>
            <a:pPr lvl="1"/>
            <a:r>
              <a:rPr lang="en-US" dirty="0" smtClean="0"/>
              <a:t>Change tracking mechanisms</a:t>
            </a:r>
          </a:p>
          <a:p>
            <a:pPr lvl="2"/>
            <a:r>
              <a:rPr lang="en-US" dirty="0"/>
              <a:t>U</a:t>
            </a:r>
            <a:r>
              <a:rPr lang="en-US" dirty="0" smtClean="0"/>
              <a:t>ser-specified (arbitrary granularity)</a:t>
            </a:r>
          </a:p>
          <a:p>
            <a:pPr lvl="2"/>
            <a:r>
              <a:rPr lang="en-US" dirty="0" smtClean="0"/>
              <a:t>OS kernel (page-level)</a:t>
            </a:r>
          </a:p>
          <a:p>
            <a:pPr lvl="2"/>
            <a:r>
              <a:rPr lang="en-US" dirty="0" smtClean="0"/>
              <a:t>CPU (page-level)</a:t>
            </a:r>
          </a:p>
          <a:p>
            <a:pPr lvl="1"/>
            <a:r>
              <a:rPr lang="en-US" dirty="0" smtClean="0"/>
              <a:t>Versioning directions</a:t>
            </a:r>
          </a:p>
          <a:p>
            <a:pPr lvl="2"/>
            <a:r>
              <a:rPr lang="en-US" dirty="0" smtClean="0"/>
              <a:t>Incremental: logs new value</a:t>
            </a:r>
          </a:p>
          <a:p>
            <a:pPr lvl="2"/>
            <a:r>
              <a:rPr lang="en-US" dirty="0" err="1" smtClean="0"/>
              <a:t>Decremental</a:t>
            </a:r>
            <a:r>
              <a:rPr lang="en-US" dirty="0" smtClean="0"/>
              <a:t>: logs </a:t>
            </a:r>
            <a:r>
              <a:rPr lang="en-US" smtClean="0"/>
              <a:t>old value</a:t>
            </a:r>
            <a:endParaRPr lang="en-US" dirty="0" smtClean="0"/>
          </a:p>
          <a:p>
            <a:r>
              <a:rPr lang="en-US" dirty="0" smtClean="0"/>
              <a:t>Log-structured Array</a:t>
            </a:r>
          </a:p>
          <a:p>
            <a:pPr lvl="1"/>
            <a:r>
              <a:rPr lang="en-US" dirty="0" smtClean="0"/>
              <a:t>Appends modified blocks to the log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7" name="Picture 6" descr="logarray_desig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32" y="4741340"/>
            <a:ext cx="3747169" cy="138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8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Versioning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Schemes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6814"/>
          </a:xfrm>
        </p:spPr>
        <p:txBody>
          <a:bodyPr>
            <a:normAutofit/>
          </a:bodyPr>
          <a:lstStyle/>
          <a:p>
            <a:r>
              <a:rPr lang="en-US" altLang="ja-JP" dirty="0" smtClean="0"/>
              <a:t>Flat array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Flat </a:t>
            </a:r>
            <a:r>
              <a:rPr lang="en-US" altLang="ja-JP" dirty="0" smtClean="0"/>
              <a:t>with</a:t>
            </a:r>
            <a:r>
              <a:rPr lang="en-US" dirty="0" smtClean="0"/>
              <a:t> change tracking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Log-structured array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18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90290" y="2375693"/>
            <a:ext cx="7691316" cy="3220963"/>
            <a:chOff x="1243795" y="2445479"/>
            <a:chExt cx="5791200" cy="2425234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3795" y="2445479"/>
              <a:ext cx="5791200" cy="431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45247" y="3188957"/>
              <a:ext cx="5118100" cy="508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3795" y="4108713"/>
              <a:ext cx="4229100" cy="7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6220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Change</a:t>
            </a:r>
            <a:r>
              <a:rPr lang="ja-JP" altLang="en-US" dirty="0" smtClean="0"/>
              <a:t> </a:t>
            </a:r>
            <a:r>
              <a:rPr lang="en-US" altLang="ja-JP" dirty="0" smtClean="0"/>
              <a:t>Tracking/Versioning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Change</a:t>
            </a:r>
            <a:r>
              <a:rPr lang="ja-JP" altLang="en-US" dirty="0" smtClean="0"/>
              <a:t> </a:t>
            </a:r>
            <a:r>
              <a:rPr lang="en-US" altLang="ja-JP" dirty="0" smtClean="0"/>
              <a:t>tracking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schemes</a:t>
            </a:r>
          </a:p>
          <a:p>
            <a:pPr lvl="1"/>
            <a:r>
              <a:rPr lang="en-US" altLang="ja-JP" dirty="0" smtClean="0"/>
              <a:t>User</a:t>
            </a:r>
          </a:p>
          <a:p>
            <a:pPr lvl="1"/>
            <a:r>
              <a:rPr lang="en-US" altLang="ja-JP" dirty="0" smtClean="0"/>
              <a:t>Kernel</a:t>
            </a:r>
          </a:p>
          <a:p>
            <a:pPr lvl="1"/>
            <a:r>
              <a:rPr lang="en-US" altLang="ja-JP" dirty="0" smtClean="0"/>
              <a:t>Hardware</a:t>
            </a:r>
          </a:p>
          <a:p>
            <a:r>
              <a:rPr lang="en-US" altLang="ja-JP" dirty="0" smtClean="0"/>
              <a:t>Versioning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directions</a:t>
            </a:r>
          </a:p>
          <a:p>
            <a:pPr lvl="1"/>
            <a:r>
              <a:rPr lang="en-US" altLang="ja-JP" dirty="0" smtClean="0"/>
              <a:t>Undo</a:t>
            </a:r>
          </a:p>
          <a:p>
            <a:pPr lvl="1"/>
            <a:r>
              <a:rPr lang="en-US" altLang="ja-JP" dirty="0" smtClean="0"/>
              <a:t>Redo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742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310467"/>
          </a:xfrm>
        </p:spPr>
        <p:txBody>
          <a:bodyPr>
            <a:normAutofit/>
          </a:bodyPr>
          <a:lstStyle/>
          <a:p>
            <a:r>
              <a:rPr lang="en-US" altLang="ja-JP" dirty="0" smtClean="0"/>
              <a:t>High error </a:t>
            </a:r>
            <a:r>
              <a:rPr lang="en-US" altLang="ja-JP" dirty="0" smtClean="0"/>
              <a:t>rate in large-scale</a:t>
            </a:r>
            <a:r>
              <a:rPr lang="ja-JP" altLang="en-US" dirty="0" smtClean="0"/>
              <a:t> </a:t>
            </a:r>
            <a:r>
              <a:rPr lang="en-US" altLang="ja-JP" dirty="0" smtClean="0"/>
              <a:t>supercomputers</a:t>
            </a:r>
          </a:p>
          <a:p>
            <a:r>
              <a:rPr lang="en-US" altLang="ja-JP" dirty="0" smtClean="0"/>
              <a:t>Growing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concern </a:t>
            </a:r>
            <a:r>
              <a:rPr lang="en-US" altLang="ja-JP" dirty="0"/>
              <a:t>about </a:t>
            </a:r>
            <a:r>
              <a:rPr lang="en-US" altLang="ja-JP" b="1" dirty="0"/>
              <a:t>latent errors </a:t>
            </a:r>
            <a:r>
              <a:rPr lang="en-US" altLang="ja-JP" dirty="0" smtClean="0"/>
              <a:t>(e.g.</a:t>
            </a:r>
            <a:r>
              <a:rPr lang="ja-JP" altLang="en-US" dirty="0" smtClean="0"/>
              <a:t> </a:t>
            </a:r>
            <a:r>
              <a:rPr lang="en-US" altLang="ja-JP" b="1" dirty="0" smtClean="0"/>
              <a:t>silent </a:t>
            </a:r>
            <a:r>
              <a:rPr lang="en-US" altLang="ja-JP" b="1" dirty="0"/>
              <a:t>data </a:t>
            </a:r>
            <a:r>
              <a:rPr lang="en-US" altLang="ja-JP" b="1" dirty="0" smtClean="0"/>
              <a:t>corruption</a:t>
            </a:r>
            <a:r>
              <a:rPr lang="en-US" altLang="ja-JP" dirty="0" smtClean="0"/>
              <a:t>)</a:t>
            </a:r>
            <a:endParaRPr lang="en-US" altLang="ja-JP" dirty="0"/>
          </a:p>
          <a:p>
            <a:pPr lvl="1"/>
            <a:r>
              <a:rPr lang="en-US" altLang="ja-JP" dirty="0"/>
              <a:t>Errors that have latency between its occurrence and </a:t>
            </a:r>
            <a:r>
              <a:rPr lang="en-US" altLang="ja-JP" dirty="0" smtClean="0"/>
              <a:t>detection</a:t>
            </a:r>
          </a:p>
          <a:p>
            <a:r>
              <a:rPr lang="en-US" altLang="ja-JP" b="1" dirty="0" smtClean="0"/>
              <a:t>Multi-versioned </a:t>
            </a:r>
            <a:r>
              <a:rPr lang="en-US" altLang="ja-JP" b="1" dirty="0" smtClean="0"/>
              <a:t>data store </a:t>
            </a:r>
            <a:r>
              <a:rPr lang="en-US" altLang="ja-JP" dirty="0" smtClean="0"/>
              <a:t>being </a:t>
            </a:r>
            <a:r>
              <a:rPr lang="en-US" altLang="ja-JP" dirty="0" smtClean="0"/>
              <a:t>a promising approach to address latent errors</a:t>
            </a:r>
            <a:endParaRPr lang="en-US" altLang="ja-JP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79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400" dirty="0" smtClean="0"/>
              <a:t>Fine-grain</a:t>
            </a:r>
            <a:r>
              <a:rPr lang="ja-JP" altLang="en-US" sz="4400" dirty="0" smtClean="0"/>
              <a:t> </a:t>
            </a:r>
            <a:r>
              <a:rPr lang="en-US" altLang="ja-JP" sz="4400" dirty="0" smtClean="0"/>
              <a:t>Comparison</a:t>
            </a:r>
            <a:r>
              <a:rPr lang="ja-JP" altLang="en-US" sz="4400" dirty="0" smtClean="0"/>
              <a:t> </a:t>
            </a:r>
            <a:r>
              <a:rPr lang="en-US" altLang="ja-JP" sz="4400" dirty="0" smtClean="0"/>
              <a:t>on</a:t>
            </a:r>
            <a:r>
              <a:rPr lang="ja-JP" altLang="en-US" sz="4400" dirty="0" smtClean="0"/>
              <a:t> </a:t>
            </a:r>
            <a:r>
              <a:rPr lang="en-US" altLang="ja-JP" sz="4400" dirty="0" smtClean="0"/>
              <a:t>Memory Change</a:t>
            </a:r>
            <a:r>
              <a:rPr lang="ja-JP" altLang="en-US" sz="4400" dirty="0" smtClean="0"/>
              <a:t> </a:t>
            </a:r>
            <a:r>
              <a:rPr lang="en-US" altLang="ja-JP" sz="4400" dirty="0" smtClean="0"/>
              <a:t>Tracking (1)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09713"/>
          </a:xfrm>
        </p:spPr>
        <p:txBody>
          <a:bodyPr/>
          <a:lstStyle/>
          <a:p>
            <a:r>
              <a:rPr lang="en-US" dirty="0" smtClean="0"/>
              <a:t>Memory access latency of the first write to each page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803" y="2311950"/>
            <a:ext cx="4063057" cy="38917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401930" y="3104508"/>
            <a:ext cx="4141348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ja-JP" dirty="0" smtClean="0"/>
              <a:t>Kernel</a:t>
            </a:r>
            <a:r>
              <a:rPr lang="ja-JP" altLang="en-US" dirty="0" smtClean="0"/>
              <a:t> </a:t>
            </a:r>
            <a:r>
              <a:rPr lang="en-US" altLang="ja-JP" dirty="0" smtClean="0"/>
              <a:t>change</a:t>
            </a:r>
            <a:r>
              <a:rPr lang="ja-JP" altLang="en-US" dirty="0" smtClean="0"/>
              <a:t> </a:t>
            </a:r>
            <a:r>
              <a:rPr lang="en-US" altLang="ja-JP" dirty="0" smtClean="0"/>
              <a:t>tracking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has</a:t>
            </a:r>
            <a:r>
              <a:rPr lang="ja-JP" altLang="en-US" dirty="0" smtClean="0"/>
              <a:t> </a:t>
            </a:r>
            <a:r>
              <a:rPr lang="en-US" altLang="ja-JP" dirty="0" smtClean="0"/>
              <a:t>higher</a:t>
            </a:r>
            <a:r>
              <a:rPr lang="ja-JP" altLang="en-US" dirty="0" smtClean="0"/>
              <a:t> </a:t>
            </a:r>
            <a:r>
              <a:rPr lang="en-US" altLang="ja-JP" dirty="0" smtClean="0"/>
              <a:t>latency</a:t>
            </a:r>
            <a:r>
              <a:rPr lang="ja-JP" altLang="en-US" dirty="0" smtClean="0"/>
              <a:t> </a:t>
            </a:r>
            <a:r>
              <a:rPr lang="en-US" altLang="ja-JP" dirty="0" smtClean="0"/>
              <a:t>due</a:t>
            </a:r>
            <a:r>
              <a:rPr lang="ja-JP" altLang="en-US" dirty="0" smtClean="0"/>
              <a:t> </a:t>
            </a:r>
            <a:r>
              <a:rPr lang="en-US" altLang="ja-JP" dirty="0" smtClean="0"/>
              <a:t>to</a:t>
            </a:r>
            <a:r>
              <a:rPr lang="ja-JP" altLang="en-US" dirty="0" smtClean="0"/>
              <a:t> </a:t>
            </a:r>
            <a:r>
              <a:rPr lang="en-US" altLang="ja-JP" dirty="0" smtClean="0"/>
              <a:t>page</a:t>
            </a:r>
            <a:r>
              <a:rPr lang="ja-JP" altLang="en-US" dirty="0" smtClean="0"/>
              <a:t> </a:t>
            </a:r>
            <a:r>
              <a:rPr lang="en-US" altLang="ja-JP" dirty="0" smtClean="0"/>
              <a:t>fault</a:t>
            </a:r>
            <a:r>
              <a:rPr lang="ja-JP" altLang="en-US" dirty="0" smtClean="0"/>
              <a:t> </a:t>
            </a:r>
            <a:r>
              <a:rPr lang="en-US" altLang="ja-JP" dirty="0" smtClean="0"/>
              <a:t>handling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75078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400" dirty="0"/>
              <a:t>Fine-grain</a:t>
            </a:r>
            <a:r>
              <a:rPr lang="ja-JP" altLang="en-US" sz="4400" dirty="0"/>
              <a:t> </a:t>
            </a:r>
            <a:r>
              <a:rPr lang="en-US" altLang="ja-JP" sz="4400" dirty="0"/>
              <a:t>Comparison</a:t>
            </a:r>
            <a:r>
              <a:rPr lang="ja-JP" altLang="en-US" sz="4400" dirty="0"/>
              <a:t> </a:t>
            </a:r>
            <a:r>
              <a:rPr lang="en-US" altLang="ja-JP" sz="4400" dirty="0"/>
              <a:t>on</a:t>
            </a:r>
            <a:r>
              <a:rPr lang="ja-JP" altLang="en-US" sz="4400" dirty="0"/>
              <a:t> </a:t>
            </a:r>
            <a:r>
              <a:rPr lang="en-US" altLang="ja-JP" sz="4400" dirty="0"/>
              <a:t>Memory Change</a:t>
            </a:r>
            <a:r>
              <a:rPr lang="ja-JP" altLang="en-US" sz="4400" dirty="0"/>
              <a:t> </a:t>
            </a:r>
            <a:r>
              <a:rPr lang="en-US" altLang="ja-JP" sz="4400" dirty="0"/>
              <a:t>Tracking </a:t>
            </a:r>
            <a:r>
              <a:rPr lang="en-US" altLang="ja-JP" sz="4400" dirty="0" smtClean="0"/>
              <a:t>(2)</a:t>
            </a:r>
            <a:endParaRPr lang="en-US" sz="4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600200"/>
            <a:ext cx="8138243" cy="3619625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934982" y="5240193"/>
            <a:ext cx="344301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aseline="30000" dirty="0"/>
              <a:t>Performance with redo versions relative to no versioning, array size=128 </a:t>
            </a:r>
            <a:r>
              <a:rPr lang="en-US" sz="2400" baseline="30000" dirty="0" err="1"/>
              <a:t>MiB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639151" y="5382965"/>
            <a:ext cx="3047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aseline="30000" dirty="0"/>
              <a:t>Performance with undo versions relative to redo ones, array size=128 </a:t>
            </a:r>
            <a:r>
              <a:rPr lang="en-US" sz="2400" baseline="30000" dirty="0" err="1"/>
              <a:t>MiB</a:t>
            </a:r>
            <a:endParaRPr lang="en-US" sz="2400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720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742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/>
              <a:t>Performance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Comparison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(1)</a:t>
            </a:r>
            <a:endParaRPr lang="en-US" sz="4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135432" y="2029839"/>
            <a:ext cx="3551368" cy="175432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Flat with change tracking works the best when versioning frequency is high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Log-structured array has poor performance especially when versioning frequency is low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873" y="1750483"/>
            <a:ext cx="3858009" cy="4276879"/>
          </a:xfrm>
          <a:prstGeom prst="rect">
            <a:avLst/>
          </a:prstGeom>
        </p:spPr>
      </p:pic>
      <p:sp>
        <p:nvSpPr>
          <p:cNvPr id="11" name="Down Arrow 10"/>
          <p:cNvSpPr/>
          <p:nvPr/>
        </p:nvSpPr>
        <p:spPr>
          <a:xfrm flipV="1">
            <a:off x="659165" y="2870199"/>
            <a:ext cx="330200" cy="1397000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8230" y="2436910"/>
            <a:ext cx="647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Better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 rot="5400000" flipV="1">
            <a:off x="3428308" y="5001673"/>
            <a:ext cx="330202" cy="2051379"/>
          </a:xfrm>
          <a:prstGeom prst="downArrow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672031" y="5777796"/>
            <a:ext cx="10495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400" dirty="0" smtClean="0"/>
              <a:t>More</a:t>
            </a:r>
            <a:r>
              <a:rPr lang="ja-JP" altLang="en-US" sz="1400" dirty="0" smtClean="0"/>
              <a:t> </a:t>
            </a:r>
            <a:r>
              <a:rPr lang="en-US" altLang="ja-JP" sz="1400" dirty="0" smtClean="0"/>
              <a:t>frequent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342367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smtClean="0"/>
              <a:t>Performance Comparison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(2)</a:t>
            </a:r>
            <a:endParaRPr lang="en-US" sz="4800" dirty="0"/>
          </a:p>
        </p:txBody>
      </p:sp>
      <p:sp>
        <p:nvSpPr>
          <p:cNvPr id="4" name="Rectangle 3"/>
          <p:cNvSpPr/>
          <p:nvPr/>
        </p:nvSpPr>
        <p:spPr>
          <a:xfrm>
            <a:off x="484939" y="4429308"/>
            <a:ext cx="820186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aseline="30000" dirty="0" smtClean="0"/>
              <a:t>Performance </a:t>
            </a:r>
            <a:r>
              <a:rPr lang="en-US" baseline="30000" dirty="0"/>
              <a:t>over various versioning frequency, RMA, #</a:t>
            </a:r>
            <a:r>
              <a:rPr lang="en-US" baseline="30000" dirty="0" err="1"/>
              <a:t>procs</a:t>
            </a:r>
            <a:r>
              <a:rPr lang="en-US" baseline="30000" dirty="0"/>
              <a:t>=32, block size=4096B, array size=512MB/</a:t>
            </a:r>
            <a:r>
              <a:rPr lang="en-US" baseline="30000" dirty="0" err="1"/>
              <a:t>proc</a:t>
            </a:r>
            <a:r>
              <a:rPr lang="en-US" baseline="30000" dirty="0"/>
              <a:t>, read ratio=50%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59165" y="4890973"/>
            <a:ext cx="8027635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Log-structured array works better for localized (smaller k) access pattern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38" y="1707488"/>
            <a:ext cx="8101035" cy="272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4926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Memory</a:t>
            </a:r>
            <a:r>
              <a:rPr lang="ja-JP" altLang="en-US" dirty="0"/>
              <a:t> </a:t>
            </a:r>
            <a:r>
              <a:rPr lang="en-US" altLang="ja-JP" dirty="0" smtClean="0"/>
              <a:t>Consumption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65" y="2005741"/>
            <a:ext cx="8169474" cy="25581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9165" y="4890973"/>
            <a:ext cx="8027635" cy="1477328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altLang="ja-JP" dirty="0" smtClean="0"/>
              <a:t>Log-structured</a:t>
            </a:r>
            <a:r>
              <a:rPr lang="ja-JP" altLang="en-US" dirty="0" smtClean="0"/>
              <a:t> </a:t>
            </a:r>
            <a:r>
              <a:rPr lang="en-US" altLang="ja-JP" dirty="0" smtClean="0"/>
              <a:t>array</a:t>
            </a:r>
            <a:r>
              <a:rPr lang="ja-JP" altLang="en-US" dirty="0"/>
              <a:t> </a:t>
            </a:r>
            <a:r>
              <a:rPr lang="en-US" altLang="ja-JP" dirty="0" smtClean="0"/>
              <a:t>requires</a:t>
            </a:r>
            <a:r>
              <a:rPr lang="ja-JP" altLang="en-US" dirty="0" smtClean="0"/>
              <a:t> </a:t>
            </a:r>
            <a:r>
              <a:rPr lang="en-US" altLang="ja-JP" dirty="0" smtClean="0"/>
              <a:t>the</a:t>
            </a:r>
            <a:r>
              <a:rPr lang="ja-JP" altLang="en-US" dirty="0" smtClean="0"/>
              <a:t> </a:t>
            </a:r>
            <a:r>
              <a:rPr lang="en-US" altLang="ja-JP" dirty="0" smtClean="0"/>
              <a:t>least</a:t>
            </a:r>
            <a:r>
              <a:rPr lang="ja-JP" altLang="en-US" dirty="0" smtClean="0"/>
              <a:t> </a:t>
            </a:r>
            <a:r>
              <a:rPr lang="en-US" altLang="ja-JP" dirty="0" smtClean="0"/>
              <a:t>amount</a:t>
            </a:r>
            <a:r>
              <a:rPr lang="ja-JP" altLang="en-US" dirty="0" smtClean="0"/>
              <a:t> </a:t>
            </a:r>
            <a:r>
              <a:rPr lang="en-US" altLang="ja-JP" dirty="0" smtClean="0"/>
              <a:t>of</a:t>
            </a:r>
            <a:r>
              <a:rPr lang="ja-JP" altLang="en-US" dirty="0" smtClean="0"/>
              <a:t> </a:t>
            </a:r>
            <a:r>
              <a:rPr lang="en-US" altLang="ja-JP" dirty="0" smtClean="0"/>
              <a:t>memory</a:t>
            </a:r>
            <a:endParaRPr lang="en-US" altLang="ja-JP" dirty="0"/>
          </a:p>
          <a:p>
            <a:pPr marL="285750" indent="-285750">
              <a:buFont typeface="Arial"/>
              <a:buChar char="•"/>
            </a:pPr>
            <a:r>
              <a:rPr lang="en-US" altLang="ja-JP" dirty="0" smtClean="0"/>
              <a:t>Undo</a:t>
            </a:r>
            <a:r>
              <a:rPr lang="ja-JP" altLang="en-US" dirty="0" smtClean="0"/>
              <a:t> </a:t>
            </a:r>
            <a:r>
              <a:rPr lang="en-US" altLang="ja-JP" dirty="0" smtClean="0"/>
              <a:t>versioning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requires</a:t>
            </a:r>
            <a:r>
              <a:rPr lang="ja-JP" altLang="en-US" dirty="0" smtClean="0"/>
              <a:t> </a:t>
            </a:r>
            <a:r>
              <a:rPr lang="en-US" altLang="ja-JP" dirty="0" smtClean="0"/>
              <a:t>additional</a:t>
            </a:r>
            <a:r>
              <a:rPr lang="ja-JP" altLang="en-US" dirty="0" smtClean="0"/>
              <a:t> </a:t>
            </a:r>
            <a:r>
              <a:rPr lang="en-US" altLang="ja-JP" dirty="0" smtClean="0"/>
              <a:t>memory</a:t>
            </a:r>
            <a:r>
              <a:rPr lang="ja-JP" altLang="en-US" dirty="0" smtClean="0"/>
              <a:t> </a:t>
            </a:r>
            <a:r>
              <a:rPr lang="en-US" altLang="ja-JP" dirty="0" smtClean="0"/>
              <a:t>for</a:t>
            </a:r>
            <a:r>
              <a:rPr lang="ja-JP" altLang="en-US" dirty="0" smtClean="0"/>
              <a:t> </a:t>
            </a:r>
            <a:r>
              <a:rPr lang="en-US" altLang="ja-JP" dirty="0" smtClean="0"/>
              <a:t>the</a:t>
            </a:r>
            <a:r>
              <a:rPr lang="ja-JP" altLang="en-US" dirty="0" smtClean="0"/>
              <a:t> </a:t>
            </a:r>
            <a:r>
              <a:rPr lang="en-US" altLang="ja-JP" dirty="0" smtClean="0"/>
              <a:t>undo</a:t>
            </a:r>
            <a:r>
              <a:rPr lang="ja-JP" altLang="en-US" dirty="0" smtClean="0"/>
              <a:t> </a:t>
            </a:r>
            <a:r>
              <a:rPr lang="en-US" altLang="ja-JP" dirty="0" smtClean="0"/>
              <a:t>buffer</a:t>
            </a:r>
          </a:p>
          <a:p>
            <a:pPr marL="285750" indent="-285750">
              <a:buFont typeface="Arial"/>
              <a:buChar char="•"/>
            </a:pPr>
            <a:r>
              <a:rPr lang="en-US" altLang="ja-JP" dirty="0" smtClean="0"/>
              <a:t>Flat array requires fixed amount of memory, regardless of locality</a:t>
            </a:r>
          </a:p>
          <a:p>
            <a:pPr marL="285750" indent="-285750">
              <a:buFont typeface="Arial"/>
              <a:buChar char="•"/>
            </a:pPr>
            <a:r>
              <a:rPr lang="en-US" altLang="ja-JP" dirty="0" smtClean="0"/>
              <a:t>For flat with tracking and log array, higher locality incurs lower memory consumption</a:t>
            </a:r>
          </a:p>
        </p:txBody>
      </p:sp>
    </p:spTree>
    <p:extLst>
      <p:ext uri="{BB962C8B-B14F-4D97-AF65-F5344CB8AC3E}">
        <p14:creationId xmlns:p14="http://schemas.microsoft.com/office/powerpoint/2010/main" val="4044087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Version</a:t>
            </a:r>
            <a:r>
              <a:rPr lang="ja-JP" altLang="en-US" dirty="0" smtClean="0"/>
              <a:t> </a:t>
            </a:r>
            <a:r>
              <a:rPr lang="en-US" altLang="ja-JP" dirty="0" smtClean="0"/>
              <a:t>Retrieval</a:t>
            </a:r>
            <a:r>
              <a:rPr lang="ja-JP" altLang="en-US" dirty="0" smtClean="0"/>
              <a:t> </a:t>
            </a:r>
            <a:r>
              <a:rPr lang="en-US" altLang="ja-JP" dirty="0" smtClean="0"/>
              <a:t>Cost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ja-JP" dirty="0" smtClean="0"/>
              <a:t>Partial</a:t>
            </a:r>
            <a:r>
              <a:rPr lang="ja-JP" altLang="en-US" dirty="0" smtClean="0"/>
              <a:t> </a:t>
            </a:r>
            <a:r>
              <a:rPr lang="en-US" altLang="ja-JP" dirty="0" smtClean="0"/>
              <a:t>retrieval</a:t>
            </a:r>
          </a:p>
          <a:p>
            <a:pPr lvl="1"/>
            <a:r>
              <a:rPr lang="en-US" altLang="ja-JP" dirty="0" smtClean="0"/>
              <a:t>e.g. Localized recovery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 smtClean="0"/>
              <a:t>Create 256 versions</a:t>
            </a:r>
            <a:r>
              <a:rPr lang="ja-JP" altLang="en-US" dirty="0" smtClean="0"/>
              <a:t> </a:t>
            </a:r>
            <a:r>
              <a:rPr lang="en-US" altLang="ja-JP" dirty="0" smtClean="0"/>
              <a:t>with</a:t>
            </a:r>
            <a:r>
              <a:rPr lang="ja-JP" altLang="en-US" dirty="0" smtClean="0"/>
              <a:t> </a:t>
            </a:r>
            <a:r>
              <a:rPr lang="en-US" altLang="ja-JP" dirty="0" smtClean="0"/>
              <a:t>certain</a:t>
            </a:r>
            <a:r>
              <a:rPr lang="ja-JP" altLang="en-US" dirty="0" smtClean="0"/>
              <a:t> </a:t>
            </a:r>
            <a:r>
              <a:rPr lang="en-US" altLang="ja-JP" dirty="0" smtClean="0"/>
              <a:t>fill</a:t>
            </a:r>
            <a:r>
              <a:rPr lang="ja-JP" altLang="en-US" dirty="0" smtClean="0"/>
              <a:t> </a:t>
            </a:r>
            <a:r>
              <a:rPr lang="en-US" altLang="ja-JP" dirty="0" smtClean="0"/>
              <a:t>ratio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 smtClean="0"/>
              <a:t>Pick one version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 smtClean="0"/>
              <a:t>Read from 10,000 random locations in that version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altLang="ja-JP" dirty="0" smtClean="0"/>
              <a:t>Full</a:t>
            </a:r>
            <a:r>
              <a:rPr lang="ja-JP" altLang="en-US" dirty="0" smtClean="0"/>
              <a:t> </a:t>
            </a:r>
            <a:r>
              <a:rPr lang="en-US" altLang="ja-JP" dirty="0" smtClean="0"/>
              <a:t>retrieval</a:t>
            </a:r>
          </a:p>
          <a:p>
            <a:pPr lvl="1"/>
            <a:r>
              <a:rPr lang="en-US" altLang="ja-JP" dirty="0" smtClean="0"/>
              <a:t>e.g. </a:t>
            </a:r>
            <a:r>
              <a:rPr lang="en-US" altLang="ja-JP" dirty="0"/>
              <a:t>F</a:t>
            </a:r>
            <a:r>
              <a:rPr lang="en-US" altLang="ja-JP" dirty="0" smtClean="0"/>
              <a:t>ull rollback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 smtClean="0"/>
              <a:t>Create 256 versions</a:t>
            </a:r>
            <a:r>
              <a:rPr lang="ja-JP" altLang="en-US" dirty="0" smtClean="0"/>
              <a:t> </a:t>
            </a:r>
            <a:r>
              <a:rPr lang="en-US" altLang="ja-JP" dirty="0" smtClean="0"/>
              <a:t>with</a:t>
            </a:r>
            <a:r>
              <a:rPr lang="ja-JP" altLang="en-US" dirty="0" smtClean="0"/>
              <a:t> </a:t>
            </a:r>
            <a:r>
              <a:rPr lang="en-US" altLang="ja-JP" dirty="0" smtClean="0"/>
              <a:t>certain</a:t>
            </a:r>
            <a:r>
              <a:rPr lang="ja-JP" altLang="en-US" dirty="0" smtClean="0"/>
              <a:t> </a:t>
            </a:r>
            <a:r>
              <a:rPr lang="en-US" altLang="ja-JP" dirty="0" smtClean="0"/>
              <a:t>fill</a:t>
            </a:r>
            <a:r>
              <a:rPr lang="ja-JP" altLang="en-US" dirty="0" smtClean="0"/>
              <a:t> </a:t>
            </a:r>
            <a:r>
              <a:rPr lang="en-US" altLang="ja-JP" dirty="0" smtClean="0"/>
              <a:t>ratio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/>
              <a:t>P</a:t>
            </a:r>
            <a:r>
              <a:rPr lang="en-US" altLang="ja-JP" dirty="0" smtClean="0"/>
              <a:t>ick one version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ja-JP" dirty="0" smtClean="0"/>
              <a:t>Read the entire region of that version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588528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6354293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cxnSp>
        <p:nvCxnSpPr>
          <p:cNvPr id="8" name="Straight Arrow Connector 7"/>
          <p:cNvCxnSpPr>
            <a:stCxn id="6" idx="3"/>
            <a:endCxn id="7" idx="1"/>
          </p:cNvCxnSpPr>
          <p:nvPr/>
        </p:nvCxnSpPr>
        <p:spPr>
          <a:xfrm>
            <a:off x="5969528" y="5463277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正方形/長方形 1"/>
          <p:cNvSpPr/>
          <p:nvPr/>
        </p:nvSpPr>
        <p:spPr>
          <a:xfrm>
            <a:off x="6346562" y="4981335"/>
            <a:ext cx="381000" cy="12710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3" name="Straight Arrow Connector 12"/>
          <p:cNvCxnSpPr>
            <a:stCxn id="7" idx="3"/>
            <a:endCxn id="17" idx="1"/>
          </p:cNvCxnSpPr>
          <p:nvPr/>
        </p:nvCxnSpPr>
        <p:spPr>
          <a:xfrm>
            <a:off x="6735293" y="5463277"/>
            <a:ext cx="4181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153427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cxnSp>
        <p:nvCxnSpPr>
          <p:cNvPr id="19" name="Curved Connector 18"/>
          <p:cNvCxnSpPr>
            <a:stCxn id="9" idx="3"/>
            <a:endCxn id="22" idx="1"/>
          </p:cNvCxnSpPr>
          <p:nvPr/>
        </p:nvCxnSpPr>
        <p:spPr>
          <a:xfrm>
            <a:off x="6727562" y="5044886"/>
            <a:ext cx="902875" cy="1126798"/>
          </a:xfrm>
          <a:prstGeom prst="curvedConnector3">
            <a:avLst>
              <a:gd name="adj1" fmla="val 50000"/>
            </a:avLst>
          </a:prstGeom>
          <a:ln w="38100" cmpd="sng">
            <a:solidFill>
              <a:srgbClr val="77933C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7630437" y="5987018"/>
            <a:ext cx="105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Get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5203763" y="5496247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534427" y="5459434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169173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1934938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cxnSp>
        <p:nvCxnSpPr>
          <p:cNvPr id="29" name="Straight Arrow Connector 28"/>
          <p:cNvCxnSpPr>
            <a:stCxn id="27" idx="3"/>
            <a:endCxn id="28" idx="1"/>
          </p:cNvCxnSpPr>
          <p:nvPr/>
        </p:nvCxnSpPr>
        <p:spPr>
          <a:xfrm>
            <a:off x="1550173" y="5463277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正方形/長方形 1"/>
          <p:cNvSpPr/>
          <p:nvPr/>
        </p:nvSpPr>
        <p:spPr>
          <a:xfrm>
            <a:off x="1927207" y="4891777"/>
            <a:ext cx="381000" cy="11430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cxnSp>
        <p:nvCxnSpPr>
          <p:cNvPr id="31" name="Straight Arrow Connector 30"/>
          <p:cNvCxnSpPr>
            <a:stCxn id="28" idx="3"/>
            <a:endCxn id="32" idx="1"/>
          </p:cNvCxnSpPr>
          <p:nvPr/>
        </p:nvCxnSpPr>
        <p:spPr>
          <a:xfrm>
            <a:off x="2315938" y="5463277"/>
            <a:ext cx="4181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2734072" y="4891777"/>
            <a:ext cx="381000" cy="11430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cxnSp>
        <p:nvCxnSpPr>
          <p:cNvPr id="33" name="Curved Connector 32"/>
          <p:cNvCxnSpPr>
            <a:stCxn id="30" idx="3"/>
            <a:endCxn id="34" idx="1"/>
          </p:cNvCxnSpPr>
          <p:nvPr/>
        </p:nvCxnSpPr>
        <p:spPr>
          <a:xfrm>
            <a:off x="2308207" y="5463277"/>
            <a:ext cx="904550" cy="662886"/>
          </a:xfrm>
          <a:prstGeom prst="curvedConnector3">
            <a:avLst>
              <a:gd name="adj1" fmla="val 50000"/>
            </a:avLst>
          </a:prstGeom>
          <a:ln w="38100" cmpd="sng">
            <a:solidFill>
              <a:srgbClr val="77933C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212757" y="5941497"/>
            <a:ext cx="105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Get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784408" y="5496247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115072" y="5459434"/>
            <a:ext cx="3847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866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/>
              <a:t>Full Version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Retrieval Cost</a:t>
            </a:r>
            <a:endParaRPr lang="en-US" sz="48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59165" y="5170108"/>
            <a:ext cx="8027635" cy="92333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Flat/log array have constant cost of version rollback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Redo versioning is good at restoring older versions, whereas undo is good at newer versions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65" y="1804061"/>
            <a:ext cx="8085153" cy="290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244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 smtClean="0"/>
              <a:t>Partial</a:t>
            </a:r>
            <a:r>
              <a:rPr lang="ja-JP" altLang="en-US" sz="4800" dirty="0"/>
              <a:t> </a:t>
            </a:r>
            <a:r>
              <a:rPr lang="en-US" altLang="ja-JP" sz="4800" dirty="0" smtClean="0"/>
              <a:t>Version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Retrieval</a:t>
            </a:r>
            <a:r>
              <a:rPr lang="ja-JP" altLang="en-US" sz="4800" dirty="0" smtClean="0"/>
              <a:t> </a:t>
            </a:r>
            <a:r>
              <a:rPr lang="en-US" altLang="ja-JP" sz="4800" dirty="0" smtClean="0"/>
              <a:t>Cost</a:t>
            </a:r>
            <a:endParaRPr lang="en-US" sz="4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70" y="1854729"/>
            <a:ext cx="8365088" cy="27370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59165" y="5214138"/>
            <a:ext cx="8027635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Flat/log array have less variant, shorter latency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Flat with tracking encounters higher variation and average latency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9389" y="4591772"/>
            <a:ext cx="431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Fill</a:t>
            </a:r>
            <a:r>
              <a:rPr lang="ja-JP" altLang="en-US" dirty="0" smtClean="0"/>
              <a:t> </a:t>
            </a:r>
            <a:r>
              <a:rPr lang="en-US" altLang="ja-JP" dirty="0" smtClean="0"/>
              <a:t>ratio</a:t>
            </a:r>
            <a:r>
              <a:rPr lang="ja-JP" altLang="en-US" dirty="0" smtClean="0"/>
              <a:t> </a:t>
            </a:r>
            <a:r>
              <a:rPr lang="en-US" altLang="ja-JP" dirty="0" smtClean="0"/>
              <a:t>=</a:t>
            </a:r>
            <a:r>
              <a:rPr lang="ja-JP" altLang="en-US" dirty="0" smtClean="0"/>
              <a:t> </a:t>
            </a:r>
            <a:r>
              <a:rPr lang="ja-JP" altLang="ja-JP" dirty="0" smtClean="0"/>
              <a:t>1</a:t>
            </a:r>
            <a:r>
              <a:rPr lang="en-US" altLang="ja-JP" dirty="0" smtClean="0"/>
              <a:t>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03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Incremental/</a:t>
            </a:r>
            <a:r>
              <a:rPr lang="en-US" dirty="0" err="1" smtClean="0"/>
              <a:t>decremental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28</a:t>
            </a:fld>
            <a:endParaRPr lang="en-US"/>
          </a:p>
        </p:txBody>
      </p:sp>
      <p:pic>
        <p:nvPicPr>
          <p:cNvPr id="7" name="Picture 6" descr="incremental-versio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65" y="2361911"/>
            <a:ext cx="3576786" cy="1975093"/>
          </a:xfrm>
          <a:prstGeom prst="rect">
            <a:avLst/>
          </a:prstGeom>
        </p:spPr>
      </p:pic>
      <p:pic>
        <p:nvPicPr>
          <p:cNvPr id="8" name="Picture 7" descr="decremental-versionin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255" y="2361910"/>
            <a:ext cx="4077545" cy="254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502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Summary</a:t>
            </a:r>
            <a:r>
              <a:rPr lang="ja-JP" altLang="en-US" dirty="0" smtClean="0"/>
              <a:t> </a:t>
            </a:r>
            <a:r>
              <a:rPr lang="en-US" altLang="ja-JP" dirty="0" smtClean="0"/>
              <a:t>on</a:t>
            </a:r>
            <a:r>
              <a:rPr lang="ja-JP" altLang="en-US" dirty="0" smtClean="0"/>
              <a:t> </a:t>
            </a:r>
            <a:r>
              <a:rPr lang="en-US" altLang="ja-JP" dirty="0" smtClean="0"/>
              <a:t>Evaluation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Flat with change tracking architecture achieves the best performance in most cases</a:t>
            </a:r>
          </a:p>
          <a:p>
            <a:r>
              <a:rPr lang="en-US" dirty="0" smtClean="0"/>
              <a:t>Flat and log-structured array achieves less variant and lower version retrieval cost, whereas flat with change tracking shows more variant and higher cost</a:t>
            </a:r>
          </a:p>
          <a:p>
            <a:r>
              <a:rPr lang="en-US" dirty="0" smtClean="0"/>
              <a:t>Flat with change tracking would be the best for moderate or low versioning frequency</a:t>
            </a:r>
          </a:p>
          <a:p>
            <a:r>
              <a:rPr lang="en-US" dirty="0" smtClean="0"/>
              <a:t>Log</a:t>
            </a:r>
            <a:r>
              <a:rPr lang="en-US" dirty="0"/>
              <a:t>-structured array is the best choice if the </a:t>
            </a:r>
            <a:r>
              <a:rPr lang="en-US" dirty="0" smtClean="0"/>
              <a:t>versioning frequency is high, or memory </a:t>
            </a:r>
            <a:r>
              <a:rPr lang="en-US" dirty="0"/>
              <a:t>consumption is the primary </a:t>
            </a:r>
            <a:r>
              <a:rPr lang="en-US" dirty="0" smtClean="0"/>
              <a:t>concern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08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800" dirty="0"/>
              <a:t>How</a:t>
            </a:r>
            <a:r>
              <a:rPr lang="ja-JP" altLang="en-US" sz="4800" dirty="0"/>
              <a:t> </a:t>
            </a:r>
            <a:r>
              <a:rPr lang="en-US" altLang="ja-JP" sz="4800" dirty="0"/>
              <a:t>Multi-version</a:t>
            </a:r>
            <a:r>
              <a:rPr lang="ja-JP" altLang="en-US" sz="4800" dirty="0"/>
              <a:t> </a:t>
            </a:r>
            <a:r>
              <a:rPr lang="en-US" altLang="ja-JP" sz="4800" dirty="0"/>
              <a:t>Helps?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142999"/>
          </a:xfrm>
        </p:spPr>
        <p:txBody>
          <a:bodyPr>
            <a:normAutofit/>
          </a:bodyPr>
          <a:lstStyle/>
          <a:p>
            <a:r>
              <a:rPr lang="en-US" dirty="0"/>
              <a:t>Multi-</a:t>
            </a:r>
            <a:r>
              <a:rPr lang="en-US" dirty="0" smtClean="0"/>
              <a:t>version</a:t>
            </a:r>
            <a:r>
              <a:rPr lang="en-US" altLang="ja-JP" dirty="0" smtClean="0"/>
              <a:t>ing</a:t>
            </a:r>
            <a:r>
              <a:rPr lang="en-US" dirty="0" smtClean="0"/>
              <a:t> </a:t>
            </a:r>
            <a:r>
              <a:rPr lang="en-US" dirty="0" smtClean="0"/>
              <a:t>enable</a:t>
            </a:r>
            <a:r>
              <a:rPr lang="en-US" altLang="ja-JP" dirty="0" smtClean="0"/>
              <a:t>s</a:t>
            </a:r>
            <a:r>
              <a:rPr lang="en-US" dirty="0" smtClean="0"/>
              <a:t> </a:t>
            </a:r>
            <a:r>
              <a:rPr lang="en-US" dirty="0"/>
              <a:t>flexible recovery from latent </a:t>
            </a:r>
            <a:r>
              <a:rPr lang="en-US" dirty="0" smtClean="0"/>
              <a:t>errors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451923" y="4127500"/>
            <a:ext cx="381000" cy="9419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4467923" y="4127500"/>
            <a:ext cx="381000" cy="9419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5483923" y="4127500"/>
            <a:ext cx="381000" cy="9419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corrupted</a:t>
            </a:r>
          </a:p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10" name="Rectangle 9"/>
          <p:cNvSpPr/>
          <p:nvPr/>
        </p:nvSpPr>
        <p:spPr>
          <a:xfrm>
            <a:off x="5483923" y="2870201"/>
            <a:ext cx="381000" cy="9419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200" dirty="0" smtClean="0"/>
              <a:t>corrupted</a:t>
            </a:r>
          </a:p>
          <a:p>
            <a:pPr algn="ctr"/>
            <a:r>
              <a:rPr lang="en-US" sz="1200" dirty="0" smtClean="0"/>
              <a:t>checkpoint</a:t>
            </a:r>
            <a:endParaRPr lang="en-US" sz="1200" dirty="0"/>
          </a:p>
        </p:txBody>
      </p:sp>
      <p:cxnSp>
        <p:nvCxnSpPr>
          <p:cNvPr id="13" name="Straight Arrow Connector 12"/>
          <p:cNvCxnSpPr>
            <a:stCxn id="42" idx="3"/>
            <a:endCxn id="10" idx="1"/>
          </p:cNvCxnSpPr>
          <p:nvPr/>
        </p:nvCxnSpPr>
        <p:spPr>
          <a:xfrm>
            <a:off x="2816923" y="3341151"/>
            <a:ext cx="2667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Multiply 13"/>
          <p:cNvSpPr/>
          <p:nvPr/>
        </p:nvSpPr>
        <p:spPr>
          <a:xfrm>
            <a:off x="4679908" y="3144987"/>
            <a:ext cx="432605" cy="390789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582223" y="3396211"/>
            <a:ext cx="8878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error </a:t>
            </a:r>
          </a:p>
          <a:p>
            <a:r>
              <a:rPr lang="en-US" sz="1400" dirty="0" smtClean="0"/>
              <a:t>occurred</a:t>
            </a:r>
          </a:p>
        </p:txBody>
      </p:sp>
      <p:cxnSp>
        <p:nvCxnSpPr>
          <p:cNvPr id="19" name="Straight Arrow Connector 18"/>
          <p:cNvCxnSpPr>
            <a:stCxn id="8" idx="3"/>
            <a:endCxn id="9" idx="1"/>
          </p:cNvCxnSpPr>
          <p:nvPr/>
        </p:nvCxnSpPr>
        <p:spPr>
          <a:xfrm>
            <a:off x="4848923" y="45984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3"/>
            <a:endCxn id="8" idx="1"/>
          </p:cNvCxnSpPr>
          <p:nvPr/>
        </p:nvCxnSpPr>
        <p:spPr>
          <a:xfrm>
            <a:off x="3832923" y="45984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endCxn id="7" idx="1"/>
          </p:cNvCxnSpPr>
          <p:nvPr/>
        </p:nvCxnSpPr>
        <p:spPr>
          <a:xfrm>
            <a:off x="2816923" y="45984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3451923" y="5372100"/>
            <a:ext cx="381000" cy="9419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28" name="Rectangle 27"/>
          <p:cNvSpPr/>
          <p:nvPr/>
        </p:nvSpPr>
        <p:spPr>
          <a:xfrm>
            <a:off x="4467923" y="5372100"/>
            <a:ext cx="381000" cy="9419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sp>
        <p:nvSpPr>
          <p:cNvPr id="29" name="Rectangle 28"/>
          <p:cNvSpPr/>
          <p:nvPr/>
        </p:nvSpPr>
        <p:spPr>
          <a:xfrm>
            <a:off x="5483923" y="5372100"/>
            <a:ext cx="381000" cy="9419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/>
              <a:t>corrupted</a:t>
            </a:r>
          </a:p>
          <a:p>
            <a:pPr algn="ctr"/>
            <a:r>
              <a:rPr lang="en-US" sz="1400" dirty="0" smtClean="0"/>
              <a:t>version</a:t>
            </a:r>
            <a:endParaRPr lang="en-US" sz="1400" dirty="0"/>
          </a:p>
        </p:txBody>
      </p:sp>
      <p:cxnSp>
        <p:nvCxnSpPr>
          <p:cNvPr id="30" name="Straight Arrow Connector 29"/>
          <p:cNvCxnSpPr>
            <a:stCxn id="28" idx="3"/>
            <a:endCxn id="29" idx="1"/>
          </p:cNvCxnSpPr>
          <p:nvPr/>
        </p:nvCxnSpPr>
        <p:spPr>
          <a:xfrm>
            <a:off x="4848923" y="58430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7" idx="3"/>
            <a:endCxn id="28" idx="1"/>
          </p:cNvCxnSpPr>
          <p:nvPr/>
        </p:nvCxnSpPr>
        <p:spPr>
          <a:xfrm>
            <a:off x="3832923" y="58430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27" idx="1"/>
          </p:cNvCxnSpPr>
          <p:nvPr/>
        </p:nvCxnSpPr>
        <p:spPr>
          <a:xfrm>
            <a:off x="2816923" y="5843050"/>
            <a:ext cx="6350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460030" y="4336840"/>
            <a:ext cx="858804" cy="5232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E</a:t>
            </a:r>
            <a:r>
              <a:rPr lang="en-US" sz="1400" dirty="0" smtClean="0">
                <a:solidFill>
                  <a:schemeClr val="tx1"/>
                </a:solidFill>
              </a:rPr>
              <a:t>rror 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detected</a:t>
            </a:r>
          </a:p>
        </p:txBody>
      </p:sp>
      <p:cxnSp>
        <p:nvCxnSpPr>
          <p:cNvPr id="34" name="Straight Arrow Connector 33"/>
          <p:cNvCxnSpPr>
            <a:stCxn id="9" idx="3"/>
            <a:endCxn id="33" idx="1"/>
          </p:cNvCxnSpPr>
          <p:nvPr/>
        </p:nvCxnSpPr>
        <p:spPr>
          <a:xfrm>
            <a:off x="5864923" y="459845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29" idx="3"/>
            <a:endCxn id="40" idx="1"/>
          </p:cNvCxnSpPr>
          <p:nvPr/>
        </p:nvCxnSpPr>
        <p:spPr>
          <a:xfrm>
            <a:off x="5864923" y="584305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460030" y="5581440"/>
            <a:ext cx="858804" cy="5232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E</a:t>
            </a:r>
            <a:r>
              <a:rPr lang="en-US" sz="1400" dirty="0" smtClean="0">
                <a:solidFill>
                  <a:schemeClr val="tx1"/>
                </a:solidFill>
              </a:rPr>
              <a:t>rror 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detected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260210" y="3187262"/>
            <a:ext cx="556713" cy="307777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1400" dirty="0" smtClean="0"/>
              <a:t>Start</a:t>
            </a:r>
            <a:endParaRPr lang="en-US" sz="1400" dirty="0" smtClean="0"/>
          </a:p>
        </p:txBody>
      </p:sp>
      <p:sp>
        <p:nvSpPr>
          <p:cNvPr id="47" name="TextBox 46"/>
          <p:cNvSpPr txBox="1"/>
          <p:nvPr/>
        </p:nvSpPr>
        <p:spPr>
          <a:xfrm>
            <a:off x="2258777" y="4444561"/>
            <a:ext cx="556713" cy="307777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1400" dirty="0" smtClean="0"/>
              <a:t>Start</a:t>
            </a:r>
            <a:endParaRPr lang="en-US" sz="1400" dirty="0" smtClean="0"/>
          </a:p>
        </p:txBody>
      </p:sp>
      <p:sp>
        <p:nvSpPr>
          <p:cNvPr id="48" name="TextBox 47"/>
          <p:cNvSpPr txBox="1"/>
          <p:nvPr/>
        </p:nvSpPr>
        <p:spPr>
          <a:xfrm>
            <a:off x="2260210" y="5689161"/>
            <a:ext cx="556713" cy="307777"/>
          </a:xfrm>
          <a:prstGeom prst="rect">
            <a:avLst/>
          </a:prstGeom>
          <a:noFill/>
          <a:ln w="12700" cmpd="sng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1400" dirty="0" smtClean="0"/>
              <a:t>Start</a:t>
            </a:r>
            <a:endParaRPr lang="en-US" sz="1400" dirty="0" smtClean="0"/>
          </a:p>
        </p:txBody>
      </p:sp>
      <p:sp>
        <p:nvSpPr>
          <p:cNvPr id="49" name="TextBox 48"/>
          <p:cNvSpPr txBox="1"/>
          <p:nvPr/>
        </p:nvSpPr>
        <p:spPr>
          <a:xfrm>
            <a:off x="6464708" y="3079541"/>
            <a:ext cx="858804" cy="52322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</a:rPr>
              <a:t>E</a:t>
            </a:r>
            <a:r>
              <a:rPr lang="en-US" sz="1400" dirty="0" smtClean="0">
                <a:solidFill>
                  <a:schemeClr val="tx1"/>
                </a:solidFill>
              </a:rPr>
              <a:t>rror </a:t>
            </a:r>
          </a:p>
          <a:p>
            <a:r>
              <a:rPr lang="en-US" sz="1400" dirty="0" smtClean="0">
                <a:solidFill>
                  <a:schemeClr val="tx1"/>
                </a:solidFill>
              </a:rPr>
              <a:t>detected</a:t>
            </a:r>
          </a:p>
        </p:txBody>
      </p:sp>
      <p:cxnSp>
        <p:nvCxnSpPr>
          <p:cNvPr id="50" name="Straight Arrow Connector 49"/>
          <p:cNvCxnSpPr>
            <a:endCxn id="49" idx="1"/>
          </p:cNvCxnSpPr>
          <p:nvPr/>
        </p:nvCxnSpPr>
        <p:spPr>
          <a:xfrm>
            <a:off x="5869601" y="3341151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urved Connector 51"/>
          <p:cNvCxnSpPr>
            <a:stCxn id="49" idx="3"/>
            <a:endCxn id="42" idx="0"/>
          </p:cNvCxnSpPr>
          <p:nvPr/>
        </p:nvCxnSpPr>
        <p:spPr>
          <a:xfrm flipH="1" flipV="1">
            <a:off x="2538567" y="3187262"/>
            <a:ext cx="4784945" cy="153889"/>
          </a:xfrm>
          <a:prstGeom prst="curvedConnector4">
            <a:avLst>
              <a:gd name="adj1" fmla="val -7697"/>
              <a:gd name="adj2" fmla="val 417581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7913941" y="4127500"/>
            <a:ext cx="381000" cy="9419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ja-JP" sz="1400" dirty="0" smtClean="0"/>
              <a:t>restored</a:t>
            </a:r>
          </a:p>
          <a:p>
            <a:pPr algn="ctr"/>
            <a:r>
              <a:rPr lang="en-US" altLang="ja-JP" sz="1400" dirty="0" smtClean="0"/>
              <a:t>v</a:t>
            </a:r>
            <a:r>
              <a:rPr lang="en-US" sz="1400" dirty="0" smtClean="0"/>
              <a:t>ersion</a:t>
            </a:r>
            <a:endParaRPr lang="en-US" sz="1400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7318834" y="459845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urved Connector 59"/>
          <p:cNvCxnSpPr>
            <a:stCxn id="8" idx="0"/>
            <a:endCxn id="58" idx="0"/>
          </p:cNvCxnSpPr>
          <p:nvPr/>
        </p:nvCxnSpPr>
        <p:spPr>
          <a:xfrm rot="5400000" flipH="1" flipV="1">
            <a:off x="6381432" y="2404491"/>
            <a:ext cx="12700" cy="3446018"/>
          </a:xfrm>
          <a:prstGeom prst="curvedConnector3">
            <a:avLst>
              <a:gd name="adj1" fmla="val 1800000"/>
            </a:avLst>
          </a:prstGeom>
          <a:ln w="38100" cmpd="sng">
            <a:solidFill>
              <a:srgbClr val="77933C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8294941" y="459845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7038218" y="3658212"/>
            <a:ext cx="875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dirty="0" smtClean="0"/>
              <a:t>ollback</a:t>
            </a:r>
          </a:p>
        </p:txBody>
      </p:sp>
      <p:sp>
        <p:nvSpPr>
          <p:cNvPr id="65" name="Rectangle 64"/>
          <p:cNvSpPr/>
          <p:nvPr/>
        </p:nvSpPr>
        <p:spPr>
          <a:xfrm>
            <a:off x="7920291" y="5372100"/>
            <a:ext cx="381000" cy="9419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altLang="en-US" sz="1400" dirty="0" smtClean="0"/>
              <a:t>new state</a:t>
            </a:r>
            <a:endParaRPr lang="en-US" altLang="ja-JP" sz="1400" dirty="0" smtClean="0"/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7325184" y="584305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8284769" y="5822540"/>
            <a:ext cx="59510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urved Connector 67"/>
          <p:cNvCxnSpPr>
            <a:stCxn id="28" idx="0"/>
            <a:endCxn id="65" idx="0"/>
          </p:cNvCxnSpPr>
          <p:nvPr/>
        </p:nvCxnSpPr>
        <p:spPr>
          <a:xfrm rot="5400000" flipH="1" flipV="1">
            <a:off x="6384607" y="3645916"/>
            <a:ext cx="12700" cy="3452368"/>
          </a:xfrm>
          <a:prstGeom prst="curvedConnector3">
            <a:avLst>
              <a:gd name="adj1" fmla="val 1400000"/>
            </a:avLst>
          </a:prstGeom>
          <a:ln w="38100" cmpd="sng">
            <a:solidFill>
              <a:srgbClr val="77933C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正方形/長方形 1"/>
          <p:cNvSpPr/>
          <p:nvPr/>
        </p:nvSpPr>
        <p:spPr>
          <a:xfrm>
            <a:off x="4489408" y="5403539"/>
            <a:ext cx="359515" cy="12710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5801661" y="5177970"/>
            <a:ext cx="2315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</a:t>
            </a:r>
            <a:r>
              <a:rPr lang="en-US" sz="1400" dirty="0" smtClean="0"/>
              <a:t>ecovery using a part of an old version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243617" y="3902692"/>
            <a:ext cx="229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altLang="ja-JP" dirty="0" smtClean="0"/>
              <a:t>b</a:t>
            </a:r>
            <a:r>
              <a:rPr lang="en-US" dirty="0" smtClean="0"/>
              <a:t>) Rollback using an old version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243617" y="4860060"/>
            <a:ext cx="2294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</a:t>
            </a:r>
            <a:r>
              <a:rPr lang="en-US" altLang="ja-JP" dirty="0" smtClean="0"/>
              <a:t>c</a:t>
            </a:r>
            <a:r>
              <a:rPr lang="en-US" dirty="0" smtClean="0"/>
              <a:t>) Forward error correction using an old version</a:t>
            </a:r>
            <a:endParaRPr lang="en-US" dirty="0"/>
          </a:p>
        </p:txBody>
      </p:sp>
      <p:sp>
        <p:nvSpPr>
          <p:cNvPr id="79" name="TextBox 78"/>
          <p:cNvSpPr txBox="1"/>
          <p:nvPr/>
        </p:nvSpPr>
        <p:spPr>
          <a:xfrm>
            <a:off x="243617" y="2682119"/>
            <a:ext cx="2294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/>
              <a:t>(a)</a:t>
            </a:r>
            <a:r>
              <a:rPr lang="ja-JP" altLang="en-US" dirty="0" smtClean="0"/>
              <a:t> </a:t>
            </a:r>
            <a:r>
              <a:rPr lang="en-US" altLang="ja-JP" dirty="0" smtClean="0"/>
              <a:t>Traditional</a:t>
            </a:r>
            <a:r>
              <a:rPr lang="ja-JP" altLang="en-US" dirty="0" smtClean="0"/>
              <a:t> </a:t>
            </a:r>
            <a:r>
              <a:rPr lang="en-US" altLang="ja-JP" dirty="0" smtClean="0"/>
              <a:t>checkpoint/restart</a:t>
            </a:r>
            <a:endParaRPr lang="en-US" dirty="0"/>
          </a:p>
        </p:txBody>
      </p:sp>
      <p:sp>
        <p:nvSpPr>
          <p:cNvPr id="80" name="Multiply 79"/>
          <p:cNvSpPr/>
          <p:nvPr/>
        </p:nvSpPr>
        <p:spPr>
          <a:xfrm>
            <a:off x="4915621" y="4424472"/>
            <a:ext cx="432605" cy="390789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Multiply 81"/>
          <p:cNvSpPr/>
          <p:nvPr/>
        </p:nvSpPr>
        <p:spPr>
          <a:xfrm>
            <a:off x="4960834" y="5668382"/>
            <a:ext cx="432605" cy="390789"/>
          </a:xfrm>
          <a:prstGeom prst="mathMultiply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7038218" y="2528230"/>
            <a:ext cx="7444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smtClean="0"/>
              <a:t>Restart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959647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4" grpId="0" animBg="1"/>
      <p:bldP spid="15" grpId="0"/>
      <p:bldP spid="27" grpId="0" animBg="1"/>
      <p:bldP spid="28" grpId="0" animBg="1"/>
      <p:bldP spid="29" grpId="0" animBg="1"/>
      <p:bldP spid="33" grpId="0" animBg="1"/>
      <p:bldP spid="40" grpId="0" animBg="1"/>
      <p:bldP spid="42" grpId="0" animBg="1"/>
      <p:bldP spid="47" grpId="0" animBg="1"/>
      <p:bldP spid="48" grpId="0" animBg="1"/>
      <p:bldP spid="49" grpId="0" animBg="1"/>
      <p:bldP spid="58" grpId="0" animBg="1"/>
      <p:bldP spid="64" grpId="0"/>
      <p:bldP spid="65" grpId="0" animBg="1"/>
      <p:bldP spid="69" grpId="0" animBg="1"/>
      <p:bldP spid="76" grpId="0"/>
      <p:bldP spid="77" grpId="0"/>
      <p:bldP spid="78" grpId="0"/>
      <p:bldP spid="79" grpId="0"/>
      <p:bldP spid="80" grpId="0" animBg="1"/>
      <p:bldP spid="82" grpId="0" animBg="1"/>
      <p:bldP spid="5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Future</a:t>
            </a:r>
            <a:r>
              <a:rPr lang="ja-JP" altLang="en-US" dirty="0" smtClean="0"/>
              <a:t> </a:t>
            </a:r>
            <a:r>
              <a:rPr lang="en-US" altLang="ja-JP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Analysis of data redundancy inside the array, seeking a way to harden the array (e.g. error correction coding)</a:t>
            </a:r>
          </a:p>
          <a:p>
            <a:r>
              <a:rPr lang="en-US" dirty="0" smtClean="0"/>
              <a:t>Design &amp; evaluation of a network/memory device capable of fine-grain change tracking on (remote) memory access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47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Programming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with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GVR</a:t>
            </a:r>
            <a:endParaRPr kumimoji="1" lang="ja-JP" alt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457200" y="1803400"/>
            <a:ext cx="8229600" cy="1892299"/>
          </a:xfrm>
        </p:spPr>
        <p:txBody>
          <a:bodyPr>
            <a:normAutofit/>
          </a:bodyPr>
          <a:lstStyle/>
          <a:p>
            <a:r>
              <a:rPr lang="en-US" altLang="ja-JP" b="1" dirty="0" smtClean="0"/>
              <a:t>Globally-shared,</a:t>
            </a:r>
            <a:r>
              <a:rPr lang="ja-JP" altLang="en-US" b="1" dirty="0" smtClean="0"/>
              <a:t> </a:t>
            </a:r>
            <a:r>
              <a:rPr lang="en-US" altLang="ja-JP" b="1" dirty="0" smtClean="0"/>
              <a:t>multi-version</a:t>
            </a:r>
            <a:r>
              <a:rPr lang="ja-JP" altLang="en-US" b="1" dirty="0" smtClean="0"/>
              <a:t> </a:t>
            </a:r>
            <a:r>
              <a:rPr lang="en-US" altLang="ja-JP" b="1" dirty="0" smtClean="0"/>
              <a:t>array</a:t>
            </a:r>
            <a:r>
              <a:rPr lang="ja-JP" altLang="en-US" b="1" dirty="0" smtClean="0"/>
              <a:t> </a:t>
            </a:r>
            <a:r>
              <a:rPr lang="en-US" altLang="ja-JP" dirty="0" smtClean="0"/>
              <a:t>for</a:t>
            </a:r>
            <a:r>
              <a:rPr lang="ja-JP" altLang="en-US" dirty="0"/>
              <a:t> </a:t>
            </a:r>
            <a:r>
              <a:rPr lang="en-US" altLang="ja-JP" dirty="0" smtClean="0"/>
              <a:t>application</a:t>
            </a:r>
            <a:r>
              <a:rPr lang="ja-JP" altLang="en-US" dirty="0" smtClean="0"/>
              <a:t> </a:t>
            </a:r>
            <a:r>
              <a:rPr lang="en-US" altLang="ja-JP" dirty="0" smtClean="0"/>
              <a:t>state</a:t>
            </a:r>
            <a:r>
              <a:rPr lang="ja-JP" altLang="en-US" dirty="0" smtClean="0"/>
              <a:t> </a:t>
            </a:r>
            <a:r>
              <a:rPr lang="en-US" altLang="ja-JP" dirty="0" smtClean="0"/>
              <a:t>preservation</a:t>
            </a:r>
          </a:p>
          <a:p>
            <a:r>
              <a:rPr lang="en-US" altLang="ja-JP" dirty="0" smtClean="0"/>
              <a:t>Explicit</a:t>
            </a:r>
            <a:r>
              <a:rPr lang="ja-JP" altLang="en-US" dirty="0" smtClean="0"/>
              <a:t> </a:t>
            </a:r>
            <a:r>
              <a:rPr lang="en-US" altLang="ja-JP" dirty="0" smtClean="0"/>
              <a:t>library</a:t>
            </a:r>
            <a:r>
              <a:rPr lang="ja-JP" altLang="en-US" dirty="0" smtClean="0"/>
              <a:t> </a:t>
            </a:r>
            <a:r>
              <a:rPr lang="en-US" altLang="ja-JP" dirty="0" smtClean="0"/>
              <a:t>calls</a:t>
            </a:r>
            <a:r>
              <a:rPr lang="ja-JP" altLang="en-US" dirty="0" smtClean="0"/>
              <a:t> </a:t>
            </a:r>
            <a:r>
              <a:rPr lang="en-US" altLang="ja-JP" dirty="0" smtClean="0"/>
              <a:t>for</a:t>
            </a:r>
            <a:r>
              <a:rPr lang="ja-JP" altLang="en-US" dirty="0" smtClean="0"/>
              <a:t> </a:t>
            </a:r>
            <a:r>
              <a:rPr lang="en-US" altLang="ja-JP" dirty="0" smtClean="0"/>
              <a:t>array</a:t>
            </a:r>
            <a:r>
              <a:rPr lang="ja-JP" altLang="en-US" dirty="0" smtClean="0"/>
              <a:t> </a:t>
            </a:r>
            <a:r>
              <a:rPr lang="en-US" altLang="ja-JP" dirty="0" smtClean="0"/>
              <a:t>manipulatio</a:t>
            </a:r>
            <a:r>
              <a:rPr lang="en-US" altLang="ja-JP" dirty="0" smtClean="0"/>
              <a:t>n/version creation</a:t>
            </a:r>
            <a:endParaRPr lang="en-US" altLang="ja-JP" dirty="0" smtClean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3639197" y="3902383"/>
            <a:ext cx="2921647" cy="330200"/>
            <a:chOff x="5918200" y="2336800"/>
            <a:chExt cx="2921647" cy="330200"/>
          </a:xfrm>
          <a:solidFill>
            <a:srgbClr val="1F497D">
              <a:lumMod val="20000"/>
              <a:lumOff val="80000"/>
            </a:srgbClr>
          </a:solidFill>
        </p:grpSpPr>
        <p:sp>
          <p:nvSpPr>
            <p:cNvPr id="8" name="Parallelogram 7"/>
            <p:cNvSpPr/>
            <p:nvPr/>
          </p:nvSpPr>
          <p:spPr>
            <a:xfrm>
              <a:off x="59182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Parallelogram 8"/>
            <p:cNvSpPr/>
            <p:nvPr/>
          </p:nvSpPr>
          <p:spPr>
            <a:xfrm>
              <a:off x="64135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0" name="Parallelogram 9"/>
            <p:cNvSpPr/>
            <p:nvPr/>
          </p:nvSpPr>
          <p:spPr>
            <a:xfrm>
              <a:off x="69088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Parallelogram 14"/>
            <p:cNvSpPr/>
            <p:nvPr/>
          </p:nvSpPr>
          <p:spPr>
            <a:xfrm>
              <a:off x="74041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Parallelogram 15"/>
            <p:cNvSpPr/>
            <p:nvPr/>
          </p:nvSpPr>
          <p:spPr>
            <a:xfrm>
              <a:off x="78994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Parallelogram 16"/>
            <p:cNvSpPr/>
            <p:nvPr/>
          </p:nvSpPr>
          <p:spPr>
            <a:xfrm>
              <a:off x="83947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550297" y="3978583"/>
            <a:ext cx="2921647" cy="330200"/>
            <a:chOff x="5918200" y="2336800"/>
            <a:chExt cx="2921647" cy="330200"/>
          </a:xfrm>
          <a:solidFill>
            <a:srgbClr val="1F497D">
              <a:lumMod val="40000"/>
              <a:lumOff val="60000"/>
            </a:srgbClr>
          </a:solidFill>
        </p:grpSpPr>
        <p:sp>
          <p:nvSpPr>
            <p:cNvPr id="19" name="Parallelogram 18"/>
            <p:cNvSpPr/>
            <p:nvPr/>
          </p:nvSpPr>
          <p:spPr>
            <a:xfrm>
              <a:off x="59182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Parallelogram 19"/>
            <p:cNvSpPr/>
            <p:nvPr/>
          </p:nvSpPr>
          <p:spPr>
            <a:xfrm>
              <a:off x="64135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Parallelogram 20"/>
            <p:cNvSpPr/>
            <p:nvPr/>
          </p:nvSpPr>
          <p:spPr>
            <a:xfrm>
              <a:off x="69088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Parallelogram 21"/>
            <p:cNvSpPr/>
            <p:nvPr/>
          </p:nvSpPr>
          <p:spPr>
            <a:xfrm>
              <a:off x="74041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Parallelogram 22"/>
            <p:cNvSpPr/>
            <p:nvPr/>
          </p:nvSpPr>
          <p:spPr>
            <a:xfrm>
              <a:off x="78994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Parallelogram 23"/>
            <p:cNvSpPr/>
            <p:nvPr/>
          </p:nvSpPr>
          <p:spPr>
            <a:xfrm>
              <a:off x="83947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461397" y="4042083"/>
            <a:ext cx="2921647" cy="330200"/>
            <a:chOff x="5918200" y="2336800"/>
            <a:chExt cx="2921647" cy="330200"/>
          </a:xfrm>
          <a:solidFill>
            <a:srgbClr val="1F497D">
              <a:lumMod val="60000"/>
              <a:lumOff val="40000"/>
            </a:srgbClr>
          </a:solidFill>
        </p:grpSpPr>
        <p:sp>
          <p:nvSpPr>
            <p:cNvPr id="26" name="Parallelogram 25"/>
            <p:cNvSpPr/>
            <p:nvPr/>
          </p:nvSpPr>
          <p:spPr>
            <a:xfrm>
              <a:off x="59182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Parallelogram 26"/>
            <p:cNvSpPr/>
            <p:nvPr/>
          </p:nvSpPr>
          <p:spPr>
            <a:xfrm>
              <a:off x="64135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Parallelogram 27"/>
            <p:cNvSpPr/>
            <p:nvPr/>
          </p:nvSpPr>
          <p:spPr>
            <a:xfrm>
              <a:off x="69088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Parallelogram 28"/>
            <p:cNvSpPr/>
            <p:nvPr/>
          </p:nvSpPr>
          <p:spPr>
            <a:xfrm>
              <a:off x="74041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Parallelogram 29"/>
            <p:cNvSpPr/>
            <p:nvPr/>
          </p:nvSpPr>
          <p:spPr>
            <a:xfrm>
              <a:off x="78994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Parallelogram 30"/>
            <p:cNvSpPr/>
            <p:nvPr/>
          </p:nvSpPr>
          <p:spPr>
            <a:xfrm>
              <a:off x="8394700" y="2336800"/>
              <a:ext cx="445147" cy="330200"/>
            </a:xfrm>
            <a:prstGeom prst="parallelogram">
              <a:avLst/>
            </a:prstGeom>
            <a:grp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372497" y="4105583"/>
            <a:ext cx="2921647" cy="330200"/>
            <a:chOff x="5918200" y="2336800"/>
            <a:chExt cx="2921647" cy="330200"/>
          </a:xfrm>
        </p:grpSpPr>
        <p:sp>
          <p:nvSpPr>
            <p:cNvPr id="33" name="Parallelogram 32"/>
            <p:cNvSpPr/>
            <p:nvPr/>
          </p:nvSpPr>
          <p:spPr>
            <a:xfrm>
              <a:off x="59182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>
              <a:off x="64135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>
              <a:off x="69088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Parallelogram 35"/>
            <p:cNvSpPr/>
            <p:nvPr/>
          </p:nvSpPr>
          <p:spPr>
            <a:xfrm>
              <a:off x="74041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Parallelogram 36"/>
            <p:cNvSpPr/>
            <p:nvPr/>
          </p:nvSpPr>
          <p:spPr>
            <a:xfrm>
              <a:off x="78994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Parallelogram 37"/>
            <p:cNvSpPr/>
            <p:nvPr/>
          </p:nvSpPr>
          <p:spPr>
            <a:xfrm>
              <a:off x="8394700" y="2336800"/>
              <a:ext cx="445147" cy="330200"/>
            </a:xfrm>
            <a:prstGeom prst="parallelogram">
              <a:avLst/>
            </a:prstGeom>
            <a:gradFill rotWithShape="1">
              <a:gsLst>
                <a:gs pos="0">
                  <a:srgbClr val="4F81BD">
                    <a:tint val="100000"/>
                    <a:shade val="100000"/>
                    <a:satMod val="130000"/>
                  </a:srgbClr>
                </a:gs>
                <a:gs pos="100000">
                  <a:srgbClr val="4F81B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3442347" y="4448483"/>
            <a:ext cx="2750276" cy="466923"/>
            <a:chOff x="743597" y="2259387"/>
            <a:chExt cx="2750276" cy="466923"/>
          </a:xfrm>
        </p:grpSpPr>
        <p:cxnSp>
          <p:nvCxnSpPr>
            <p:cNvPr id="40" name="Straight Arrow Connector 39"/>
            <p:cNvCxnSpPr/>
            <p:nvPr/>
          </p:nvCxnSpPr>
          <p:spPr>
            <a:xfrm flipV="1">
              <a:off x="743597" y="2259387"/>
              <a:ext cx="445147" cy="425450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1" name="Straight Arrow Connector 40"/>
            <p:cNvCxnSpPr/>
            <p:nvPr/>
          </p:nvCxnSpPr>
          <p:spPr>
            <a:xfrm rot="16200000" flipH="1">
              <a:off x="1518944" y="2284787"/>
              <a:ext cx="445147" cy="425450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42" name="Straight Arrow Connector 41"/>
            <p:cNvCxnSpPr/>
            <p:nvPr/>
          </p:nvCxnSpPr>
          <p:spPr>
            <a:xfrm flipV="1">
              <a:off x="2864173" y="2297487"/>
              <a:ext cx="445147" cy="425450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43" name="TextBox 42"/>
            <p:cNvSpPr txBox="1"/>
            <p:nvPr/>
          </p:nvSpPr>
          <p:spPr>
            <a:xfrm>
              <a:off x="978547" y="2380037"/>
              <a:ext cx="4318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Put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768601" y="2377060"/>
              <a:ext cx="4473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Get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061994" y="2418533"/>
              <a:ext cx="4318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Put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233444" y="5678578"/>
            <a:ext cx="2197747" cy="533400"/>
            <a:chOff x="623594" y="2967330"/>
            <a:chExt cx="2197747" cy="533400"/>
          </a:xfrm>
        </p:grpSpPr>
        <p:sp>
          <p:nvSpPr>
            <p:cNvPr id="48" name="Parallelogram 47"/>
            <p:cNvSpPr/>
            <p:nvPr/>
          </p:nvSpPr>
          <p:spPr>
            <a:xfrm>
              <a:off x="890294" y="2967330"/>
              <a:ext cx="445147" cy="330200"/>
            </a:xfrm>
            <a:prstGeom prst="parallelogram">
              <a:avLst/>
            </a:prstGeom>
            <a:solidFill>
              <a:schemeClr val="accent5">
                <a:lumMod val="20000"/>
                <a:lumOff val="8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Parallelogram 48"/>
            <p:cNvSpPr/>
            <p:nvPr/>
          </p:nvSpPr>
          <p:spPr>
            <a:xfrm>
              <a:off x="1385594" y="2967330"/>
              <a:ext cx="445147" cy="330200"/>
            </a:xfrm>
            <a:prstGeom prst="parallelogram">
              <a:avLst/>
            </a:prstGeom>
            <a:solidFill>
              <a:schemeClr val="accent5">
                <a:lumMod val="20000"/>
                <a:lumOff val="8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Parallelogram 49"/>
            <p:cNvSpPr/>
            <p:nvPr/>
          </p:nvSpPr>
          <p:spPr>
            <a:xfrm>
              <a:off x="1880894" y="2967330"/>
              <a:ext cx="445147" cy="330200"/>
            </a:xfrm>
            <a:prstGeom prst="parallelogram">
              <a:avLst/>
            </a:prstGeom>
            <a:solidFill>
              <a:schemeClr val="accent5">
                <a:lumMod val="20000"/>
                <a:lumOff val="8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Parallelogram 50"/>
            <p:cNvSpPr/>
            <p:nvPr/>
          </p:nvSpPr>
          <p:spPr>
            <a:xfrm>
              <a:off x="2376194" y="2967330"/>
              <a:ext cx="445147" cy="330200"/>
            </a:xfrm>
            <a:prstGeom prst="parallelogram">
              <a:avLst/>
            </a:prstGeom>
            <a:solidFill>
              <a:schemeClr val="accent5">
                <a:lumMod val="20000"/>
                <a:lumOff val="8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Parallelogram 51"/>
            <p:cNvSpPr/>
            <p:nvPr/>
          </p:nvSpPr>
          <p:spPr>
            <a:xfrm>
              <a:off x="801394" y="3043530"/>
              <a:ext cx="445147" cy="330200"/>
            </a:xfrm>
            <a:prstGeom prst="parallelogram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Parallelogram 52"/>
            <p:cNvSpPr/>
            <p:nvPr/>
          </p:nvSpPr>
          <p:spPr>
            <a:xfrm>
              <a:off x="1296694" y="3043530"/>
              <a:ext cx="445147" cy="330200"/>
            </a:xfrm>
            <a:prstGeom prst="parallelogram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Parallelogram 53"/>
            <p:cNvSpPr/>
            <p:nvPr/>
          </p:nvSpPr>
          <p:spPr>
            <a:xfrm>
              <a:off x="1791994" y="3043530"/>
              <a:ext cx="445147" cy="330200"/>
            </a:xfrm>
            <a:prstGeom prst="parallelogram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5" name="Parallelogram 54"/>
            <p:cNvSpPr/>
            <p:nvPr/>
          </p:nvSpPr>
          <p:spPr>
            <a:xfrm>
              <a:off x="2287294" y="3043530"/>
              <a:ext cx="445147" cy="330200"/>
            </a:xfrm>
            <a:prstGeom prst="parallelogram">
              <a:avLst/>
            </a:prstGeom>
            <a:solidFill>
              <a:schemeClr val="accent5">
                <a:lumMod val="40000"/>
                <a:lumOff val="60000"/>
              </a:schemeClr>
            </a:soli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Parallelogram 55"/>
            <p:cNvSpPr/>
            <p:nvPr/>
          </p:nvSpPr>
          <p:spPr>
            <a:xfrm>
              <a:off x="712494" y="3107030"/>
              <a:ext cx="445147" cy="330200"/>
            </a:xfrm>
            <a:prstGeom prst="parallelogram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Parallelogram 56"/>
            <p:cNvSpPr/>
            <p:nvPr/>
          </p:nvSpPr>
          <p:spPr>
            <a:xfrm>
              <a:off x="1207794" y="3107030"/>
              <a:ext cx="445147" cy="330200"/>
            </a:xfrm>
            <a:prstGeom prst="parallelogram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Parallelogram 57"/>
            <p:cNvSpPr/>
            <p:nvPr/>
          </p:nvSpPr>
          <p:spPr>
            <a:xfrm>
              <a:off x="1703094" y="3107030"/>
              <a:ext cx="445147" cy="330200"/>
            </a:xfrm>
            <a:prstGeom prst="parallelogram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Parallelogram 58"/>
            <p:cNvSpPr/>
            <p:nvPr/>
          </p:nvSpPr>
          <p:spPr>
            <a:xfrm>
              <a:off x="2198394" y="3107030"/>
              <a:ext cx="445147" cy="330200"/>
            </a:xfrm>
            <a:prstGeom prst="parallelogram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 cap="flat" cmpd="sng" algn="ctr">
              <a:solidFill>
                <a:schemeClr val="accent5">
                  <a:lumMod val="7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Parallelogram 59"/>
            <p:cNvSpPr/>
            <p:nvPr/>
          </p:nvSpPr>
          <p:spPr>
            <a:xfrm>
              <a:off x="623594" y="3170530"/>
              <a:ext cx="445147" cy="330200"/>
            </a:xfrm>
            <a:prstGeom prst="parallelogram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16200000" scaled="0"/>
              <a:tileRect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Parallelogram 60"/>
            <p:cNvSpPr/>
            <p:nvPr/>
          </p:nvSpPr>
          <p:spPr>
            <a:xfrm>
              <a:off x="1118894" y="3170530"/>
              <a:ext cx="445147" cy="330200"/>
            </a:xfrm>
            <a:prstGeom prst="parallelogram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16200000" scaled="0"/>
              <a:tileRect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Parallelogram 61"/>
            <p:cNvSpPr/>
            <p:nvPr/>
          </p:nvSpPr>
          <p:spPr>
            <a:xfrm>
              <a:off x="1614194" y="3170530"/>
              <a:ext cx="445147" cy="330200"/>
            </a:xfrm>
            <a:prstGeom prst="parallelogram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16200000" scaled="0"/>
              <a:tileRect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Parallelogram 62"/>
            <p:cNvSpPr/>
            <p:nvPr/>
          </p:nvSpPr>
          <p:spPr>
            <a:xfrm>
              <a:off x="2109494" y="3170530"/>
              <a:ext cx="445147" cy="330200"/>
            </a:xfrm>
            <a:prstGeom prst="parallelogram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16200000" scaled="0"/>
              <a:tileRect/>
            </a:gradFill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370989" y="4213208"/>
            <a:ext cx="1244708" cy="1232142"/>
            <a:chOff x="3964339" y="4066762"/>
            <a:chExt cx="1244708" cy="1232142"/>
          </a:xfrm>
        </p:grpSpPr>
        <p:cxnSp>
          <p:nvCxnSpPr>
            <p:cNvPr id="68" name="Straight Arrow Connector 67"/>
            <p:cNvCxnSpPr/>
            <p:nvPr/>
          </p:nvCxnSpPr>
          <p:spPr>
            <a:xfrm flipH="1" flipV="1">
              <a:off x="4065294" y="4225838"/>
              <a:ext cx="379706" cy="543122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ysDash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69" name="Straight Arrow Connector 68"/>
            <p:cNvCxnSpPr/>
            <p:nvPr/>
          </p:nvCxnSpPr>
          <p:spPr>
            <a:xfrm rot="16200000" flipV="1">
              <a:off x="4144344" y="4076611"/>
              <a:ext cx="445147" cy="425450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ysDash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70" name="TextBox 69"/>
            <p:cNvSpPr txBox="1"/>
            <p:nvPr/>
          </p:nvSpPr>
          <p:spPr>
            <a:xfrm>
              <a:off x="4338584" y="4711727"/>
              <a:ext cx="8704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V</a:t>
              </a:r>
              <a:r>
                <a:rPr kumimoji="0" lang="en-US" altLang="ja-JP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ersion</a:t>
              </a:r>
              <a:r>
                <a:rPr kumimoji="0" lang="ja-JP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 </a:t>
              </a:r>
              <a:r>
                <a:rPr lang="en-US" altLang="ja-JP" sz="1400" kern="0" dirty="0">
                  <a:solidFill>
                    <a:sysClr val="windowText" lastClr="000000"/>
                  </a:solidFill>
                  <a:latin typeface="Calibri"/>
                </a:rPr>
                <a:t>2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338584" y="4429037"/>
              <a:ext cx="8704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ja-JP" sz="1400" kern="0" dirty="0" smtClean="0">
                  <a:solidFill>
                    <a:sysClr val="windowText" lastClr="000000"/>
                  </a:solidFill>
                  <a:latin typeface="Calibri"/>
                </a:rPr>
                <a:t>Version</a:t>
              </a:r>
              <a:r>
                <a:rPr lang="ja-JP" altLang="en-US" sz="1400" kern="0" dirty="0" smtClean="0">
                  <a:solidFill>
                    <a:sysClr val="windowText" lastClr="000000"/>
                  </a:solidFill>
                  <a:latin typeface="Calibri"/>
                </a:rPr>
                <a:t> </a:t>
              </a:r>
              <a:r>
                <a:rPr lang="en-US" altLang="ja-JP" sz="1400" kern="0" dirty="0">
                  <a:solidFill>
                    <a:sysClr val="windowText" lastClr="000000"/>
                  </a:solidFill>
                  <a:latin typeface="Calibri"/>
                </a:rPr>
                <a:t>1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338584" y="4991127"/>
              <a:ext cx="7541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...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H="1" flipV="1">
              <a:off x="3964339" y="4317588"/>
              <a:ext cx="480661" cy="814728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ysDash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</p:grpSp>
      <p:sp>
        <p:nvSpPr>
          <p:cNvPr id="74" name="TextBox 73"/>
          <p:cNvSpPr txBox="1"/>
          <p:nvPr/>
        </p:nvSpPr>
        <p:spPr>
          <a:xfrm>
            <a:off x="3068403" y="3456851"/>
            <a:ext cx="17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Array A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3055056" y="5291918"/>
            <a:ext cx="1792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Array B</a:t>
            </a:r>
            <a:endParaRPr lang="en-US" dirty="0"/>
          </a:p>
        </p:txBody>
      </p:sp>
      <p:grpSp>
        <p:nvGrpSpPr>
          <p:cNvPr id="81" name="Group 80"/>
          <p:cNvGrpSpPr/>
          <p:nvPr/>
        </p:nvGrpSpPr>
        <p:grpSpPr>
          <a:xfrm>
            <a:off x="2892748" y="4955132"/>
            <a:ext cx="3308734" cy="331611"/>
            <a:chOff x="486098" y="4795986"/>
            <a:chExt cx="3308734" cy="331611"/>
          </a:xfrm>
        </p:grpSpPr>
        <p:sp>
          <p:nvSpPr>
            <p:cNvPr id="78" name="Oval 77"/>
            <p:cNvSpPr/>
            <p:nvPr/>
          </p:nvSpPr>
          <p:spPr>
            <a:xfrm>
              <a:off x="486098" y="4795986"/>
              <a:ext cx="1036991" cy="29834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latin typeface="Calibri"/>
                  <a:cs typeface="Calibri"/>
                </a:rPr>
                <a:t>Process</a:t>
              </a:r>
              <a:endParaRPr lang="en-US" sz="1400" dirty="0">
                <a:latin typeface="Calibri"/>
                <a:cs typeface="Calibri"/>
              </a:endParaRPr>
            </a:p>
          </p:txBody>
        </p:sp>
        <p:sp>
          <p:nvSpPr>
            <p:cNvPr id="79" name="Oval 78"/>
            <p:cNvSpPr/>
            <p:nvPr/>
          </p:nvSpPr>
          <p:spPr>
            <a:xfrm>
              <a:off x="1663053" y="4818386"/>
              <a:ext cx="1036991" cy="29834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latin typeface="Calibri"/>
                  <a:cs typeface="Calibri"/>
                </a:rPr>
                <a:t>Process</a:t>
              </a:r>
              <a:endParaRPr lang="en-US" sz="1400" dirty="0">
                <a:latin typeface="Calibri"/>
                <a:cs typeface="Calibri"/>
              </a:endParaRPr>
            </a:p>
          </p:txBody>
        </p:sp>
        <p:sp>
          <p:nvSpPr>
            <p:cNvPr id="80" name="Oval 79"/>
            <p:cNvSpPr/>
            <p:nvPr/>
          </p:nvSpPr>
          <p:spPr>
            <a:xfrm>
              <a:off x="2757841" y="4829257"/>
              <a:ext cx="1036991" cy="298340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>
                  <a:latin typeface="Calibri"/>
                  <a:cs typeface="Calibri"/>
                </a:rPr>
                <a:t>Process</a:t>
              </a:r>
              <a:endParaRPr lang="en-US" sz="1400" dirty="0">
                <a:latin typeface="Calibri"/>
                <a:cs typeface="Calibri"/>
              </a:endParaRP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3909013" y="5297314"/>
            <a:ext cx="1690156" cy="584464"/>
            <a:chOff x="1995194" y="5150485"/>
            <a:chExt cx="1690156" cy="584464"/>
          </a:xfrm>
        </p:grpSpPr>
        <p:cxnSp>
          <p:nvCxnSpPr>
            <p:cNvPr id="82" name="Straight Arrow Connector 81"/>
            <p:cNvCxnSpPr/>
            <p:nvPr/>
          </p:nvCxnSpPr>
          <p:spPr>
            <a:xfrm flipH="1">
              <a:off x="3072251" y="5162802"/>
              <a:ext cx="613099" cy="572147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84" name="TextBox 83"/>
            <p:cNvSpPr txBox="1"/>
            <p:nvPr/>
          </p:nvSpPr>
          <p:spPr>
            <a:xfrm>
              <a:off x="1995194" y="5194327"/>
              <a:ext cx="4318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Put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 flipV="1">
              <a:off x="2147594" y="5150485"/>
              <a:ext cx="888353" cy="572257"/>
            </a:xfrm>
            <a:prstGeom prst="straightConnector1">
              <a:avLst/>
            </a:prstGeom>
            <a:noFill/>
            <a:ln w="25400" cap="flat" cmpd="sng" algn="ctr">
              <a:solidFill>
                <a:srgbClr val="C0504D"/>
              </a:solidFill>
              <a:prstDash val="solid"/>
              <a:tailEnd type="arrow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sp>
          <p:nvSpPr>
            <p:cNvPr id="90" name="TextBox 89"/>
            <p:cNvSpPr txBox="1"/>
            <p:nvPr/>
          </p:nvSpPr>
          <p:spPr>
            <a:xfrm>
              <a:off x="2800843" y="5224465"/>
              <a:ext cx="4473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Calibri"/>
                </a:rPr>
                <a:t>Get</a:t>
              </a: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</a:endParaRP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5969001" y="1434068"/>
            <a:ext cx="284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dirty="0" smtClean="0"/>
              <a:t>(Global View Resilience)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77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z="4000" dirty="0" smtClean="0"/>
              <a:t>Many</a:t>
            </a:r>
            <a:r>
              <a:rPr kumimoji="1" lang="ja-JP" altLang="en-US" sz="4000" dirty="0" smtClean="0"/>
              <a:t> </a:t>
            </a:r>
            <a:r>
              <a:rPr kumimoji="1" lang="en-US" altLang="ja-JP" sz="4000" dirty="0" smtClean="0"/>
              <a:t>Versions</a:t>
            </a:r>
            <a:r>
              <a:rPr kumimoji="1" lang="ja-JP" altLang="en-US" sz="4000" dirty="0" smtClean="0"/>
              <a:t> </a:t>
            </a:r>
            <a:r>
              <a:rPr kumimoji="1" lang="en-US" altLang="ja-JP" sz="4000" dirty="0" smtClean="0"/>
              <a:t>are</a:t>
            </a:r>
            <a:r>
              <a:rPr kumimoji="1" lang="ja-JP" altLang="en-US" sz="4000" dirty="0" smtClean="0"/>
              <a:t> </a:t>
            </a:r>
            <a:r>
              <a:rPr kumimoji="1" lang="en-US" altLang="ja-JP" sz="4000" dirty="0" smtClean="0"/>
              <a:t>Partial</a:t>
            </a:r>
            <a:r>
              <a:rPr kumimoji="1" lang="ja-JP" altLang="en-US" sz="4000" dirty="0" smtClean="0"/>
              <a:t> </a:t>
            </a:r>
            <a:r>
              <a:rPr kumimoji="1" lang="en-US" altLang="ja-JP" sz="4000" dirty="0" smtClean="0"/>
              <a:t>Updates</a:t>
            </a:r>
            <a:endParaRPr kumimoji="1" lang="ja-JP" altLang="en-US" sz="4000" dirty="0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ja-JP" smtClean="0"/>
              <a:t>Sep 11, 2015</a:t>
            </a:r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E343BB-0E3D-4241-8169-D1D2B348EE22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val="3612050451"/>
              </p:ext>
            </p:extLst>
          </p:nvPr>
        </p:nvGraphicFramePr>
        <p:xfrm>
          <a:off x="659164" y="2049666"/>
          <a:ext cx="7790157" cy="285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140200" y="4961402"/>
            <a:ext cx="478984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ja-JP" dirty="0" smtClean="0"/>
              <a:t>Opportunity</a:t>
            </a:r>
            <a:r>
              <a:rPr lang="ja-JP" altLang="en-US" dirty="0" smtClean="0"/>
              <a:t> </a:t>
            </a:r>
            <a:r>
              <a:rPr lang="en-US" altLang="ja-JP" dirty="0" smtClean="0"/>
              <a:t>for</a:t>
            </a:r>
            <a:r>
              <a:rPr lang="ja-JP" altLang="en-US" dirty="0" smtClean="0"/>
              <a:t> </a:t>
            </a:r>
            <a:r>
              <a:rPr lang="en-US" altLang="ja-JP" dirty="0" smtClean="0"/>
              <a:t>saving</a:t>
            </a:r>
            <a:r>
              <a:rPr lang="ja-JP" altLang="en-US" dirty="0" smtClean="0"/>
              <a:t> </a:t>
            </a:r>
            <a:r>
              <a:rPr lang="en-US" altLang="ja-JP" dirty="0" smtClean="0"/>
              <a:t>storage/bandwidth</a:t>
            </a:r>
            <a:r>
              <a:rPr lang="ja-JP" altLang="en-US" dirty="0" smtClean="0"/>
              <a:t> </a:t>
            </a:r>
            <a:r>
              <a:rPr lang="en-US" altLang="ja-JP" dirty="0" smtClean="0"/>
              <a:t>requirements</a:t>
            </a:r>
            <a:endParaRPr lang="en-US" b="1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3987800" y="3968050"/>
            <a:ext cx="965200" cy="9391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4140200" y="3155250"/>
            <a:ext cx="812800" cy="17519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457200" y="5017176"/>
            <a:ext cx="3285616" cy="80439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H.Fujita</a:t>
            </a:r>
            <a:r>
              <a:rPr lang="en-US" sz="1400" dirty="0"/>
              <a:t>, </a:t>
            </a:r>
            <a:r>
              <a:rPr lang="en-US" sz="1400" dirty="0" smtClean="0"/>
              <a:t>et al.</a:t>
            </a:r>
            <a:r>
              <a:rPr lang="en-US" sz="1400" dirty="0"/>
              <a:t>,</a:t>
            </a:r>
            <a:r>
              <a:rPr lang="en-US" sz="1400" dirty="0" smtClean="0"/>
              <a:t> </a:t>
            </a:r>
            <a:r>
              <a:rPr lang="en-US" sz="1400" dirty="0"/>
              <a:t> Log-Structured Global Array for Efficient Multi-Version Snapshots, </a:t>
            </a:r>
            <a:r>
              <a:rPr lang="en-US" sz="1400" dirty="0" err="1" smtClean="0"/>
              <a:t>CCGrid</a:t>
            </a:r>
            <a:r>
              <a:rPr lang="en-US" sz="1400" dirty="0" smtClean="0"/>
              <a:t> 2015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75326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4000" dirty="0"/>
              <a:t>How</a:t>
            </a:r>
            <a:r>
              <a:rPr lang="ja-JP" altLang="en-US" sz="4000" dirty="0"/>
              <a:t> </a:t>
            </a:r>
            <a:r>
              <a:rPr lang="en-US" altLang="ja-JP" sz="4000" dirty="0"/>
              <a:t>to</a:t>
            </a:r>
            <a:r>
              <a:rPr lang="ja-JP" altLang="en-US" sz="4000" dirty="0"/>
              <a:t> </a:t>
            </a:r>
            <a:r>
              <a:rPr lang="en-US" altLang="ja-JP" sz="4000" dirty="0"/>
              <a:t>Make</a:t>
            </a:r>
            <a:r>
              <a:rPr lang="ja-JP" altLang="en-US" sz="4000" dirty="0"/>
              <a:t> </a:t>
            </a:r>
            <a:r>
              <a:rPr lang="en-US" altLang="ja-JP" sz="4000" dirty="0"/>
              <a:t>Versions</a:t>
            </a:r>
            <a:r>
              <a:rPr lang="ja-JP" altLang="en-US" sz="4000" dirty="0"/>
              <a:t> </a:t>
            </a:r>
            <a:r>
              <a:rPr lang="en-US" altLang="ja-JP" sz="4000" dirty="0"/>
              <a:t>Efficiently?</a:t>
            </a:r>
            <a:endParaRPr lang="en-US" sz="4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76265" y="1979459"/>
            <a:ext cx="29524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Approach 1:</a:t>
            </a:r>
          </a:p>
          <a:p>
            <a:r>
              <a:rPr lang="en-US" sz="2000" dirty="0" smtClean="0"/>
              <a:t>Copy entire array each time</a:t>
            </a: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2203491" y="3352547"/>
            <a:ext cx="1171697" cy="296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418508" y="3764935"/>
            <a:ext cx="1171697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59165" y="4214254"/>
            <a:ext cx="1171697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34971" y="3003650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76266" y="4516561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Old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027964" y="3468016"/>
            <a:ext cx="1171697" cy="296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242981" y="3880404"/>
            <a:ext cx="1171697" cy="296919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59444" y="3119119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484245" y="4632030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Old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418269" y="1979459"/>
            <a:ext cx="266382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Approach 2:</a:t>
            </a:r>
          </a:p>
          <a:p>
            <a:r>
              <a:rPr lang="en-US" sz="2000" dirty="0" smtClean="0"/>
              <a:t>Keep updated data only</a:t>
            </a:r>
            <a:endParaRPr lang="en-US" sz="2000" dirty="0"/>
          </a:p>
        </p:txBody>
      </p:sp>
      <p:sp>
        <p:nvSpPr>
          <p:cNvPr id="19" name="Rectangle 18"/>
          <p:cNvSpPr/>
          <p:nvPr/>
        </p:nvSpPr>
        <p:spPr>
          <a:xfrm>
            <a:off x="3500134" y="4304613"/>
            <a:ext cx="1171697" cy="296919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566715" y="4304613"/>
            <a:ext cx="375415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242982" y="4295997"/>
            <a:ext cx="160988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849896" y="3880404"/>
            <a:ext cx="356133" cy="29369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7579760" y="3447581"/>
            <a:ext cx="1171697" cy="296919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794777" y="3859969"/>
            <a:ext cx="1171697" cy="296919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11240" y="3098684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052535" y="4611595"/>
            <a:ext cx="117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Old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6051930" y="4284178"/>
            <a:ext cx="1171697" cy="296919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118511" y="4284178"/>
            <a:ext cx="375415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794778" y="4275562"/>
            <a:ext cx="160988" cy="29691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401692" y="3859969"/>
            <a:ext cx="356133" cy="29369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626878" y="3442904"/>
            <a:ext cx="130947" cy="29691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8142152" y="3455461"/>
            <a:ext cx="307170" cy="25531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199661" y="1983400"/>
            <a:ext cx="28275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Approach 3:</a:t>
            </a:r>
          </a:p>
          <a:p>
            <a:r>
              <a:rPr lang="en-US" sz="2000" dirty="0" smtClean="0"/>
              <a:t>Allocate memory block on-demand</a:t>
            </a:r>
            <a:endParaRPr lang="en-US" sz="2400" b="1" dirty="0" smtClean="0">
              <a:solidFill>
                <a:schemeClr val="tx2"/>
              </a:solidFill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886494" y="5786303"/>
            <a:ext cx="334404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100919" y="5369983"/>
            <a:ext cx="2951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Runtime Overhead</a:t>
            </a:r>
            <a:endParaRPr lang="en-US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3104873" y="5786303"/>
            <a:ext cx="2951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Memory Savings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1237070" y="5503250"/>
            <a:ext cx="152722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Low</a:t>
            </a:r>
            <a:endParaRPr lang="en-US" sz="3200" dirty="0"/>
          </a:p>
        </p:txBody>
      </p:sp>
      <p:sp>
        <p:nvSpPr>
          <p:cNvPr id="42" name="TextBox 41"/>
          <p:cNvSpPr txBox="1"/>
          <p:nvPr/>
        </p:nvSpPr>
        <p:spPr>
          <a:xfrm>
            <a:off x="6353387" y="5480511"/>
            <a:ext cx="152722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High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4608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Approach</a:t>
            </a:r>
            <a:r>
              <a:rPr lang="ja-JP" altLang="en-US" dirty="0" smtClean="0"/>
              <a:t> </a:t>
            </a:r>
            <a:r>
              <a:rPr lang="en-US" altLang="ja-JP" dirty="0" smtClean="0"/>
              <a:t>1:</a:t>
            </a:r>
            <a:r>
              <a:rPr lang="ja-JP" altLang="en-US" dirty="0" smtClean="0"/>
              <a:t> </a:t>
            </a:r>
            <a:r>
              <a:rPr lang="en-US" altLang="ja-JP" dirty="0" smtClean="0"/>
              <a:t>Flat</a:t>
            </a:r>
            <a:r>
              <a:rPr lang="ja-JP" altLang="en-US" dirty="0" smtClean="0"/>
              <a:t> </a:t>
            </a:r>
            <a:r>
              <a:rPr lang="en-US" altLang="ja-JP" dirty="0" smtClean="0"/>
              <a:t>Array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088565"/>
          </a:xfrm>
        </p:spPr>
        <p:txBody>
          <a:bodyPr/>
          <a:lstStyle/>
          <a:p>
            <a:r>
              <a:rPr lang="en-US" altLang="ja-JP" dirty="0" smtClean="0"/>
              <a:t>Copy</a:t>
            </a:r>
            <a:r>
              <a:rPr lang="ja-JP" altLang="en-US" dirty="0" smtClean="0"/>
              <a:t> </a:t>
            </a:r>
            <a:r>
              <a:rPr lang="en-US" altLang="ja-JP" dirty="0" smtClean="0"/>
              <a:t>and keep entire</a:t>
            </a:r>
            <a:r>
              <a:rPr lang="ja-JP" altLang="en-US" dirty="0" smtClean="0"/>
              <a:t> </a:t>
            </a:r>
            <a:r>
              <a:rPr lang="en-US" altLang="ja-JP" dirty="0" smtClean="0"/>
              <a:t>array on each version creation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Hajime Fujita, Cluster 2015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66454" y="3606429"/>
            <a:ext cx="2011680" cy="3657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604254" y="3606429"/>
            <a:ext cx="2011680" cy="365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97934" y="3267578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Version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42054" y="3606429"/>
            <a:ext cx="2011680" cy="365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04254" y="3226013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1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73535" y="3193747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0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673524" y="4712656"/>
            <a:ext cx="5981822" cy="101940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 </a:t>
            </a:r>
            <a:r>
              <a:rPr lang="en-US" sz="2000" dirty="0" smtClean="0"/>
              <a:t>Simple structure, fast access</a:t>
            </a:r>
          </a:p>
          <a:p>
            <a:r>
              <a:rPr lang="en-US" sz="2000" dirty="0" smtClean="0">
                <a:solidFill>
                  <a:srgbClr val="FF66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✖ </a:t>
            </a:r>
            <a:r>
              <a:rPr lang="en-US" sz="2000" dirty="0" smtClean="0"/>
              <a:t>High memory demand, copy overhead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9034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Approach 2:</a:t>
            </a:r>
            <a:br>
              <a:rPr lang="en-US" sz="4400" dirty="0" smtClean="0"/>
            </a:br>
            <a:r>
              <a:rPr lang="en-US" sz="4400" dirty="0" smtClean="0"/>
              <a:t>Flat with Change Tracking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40105"/>
          </a:xfrm>
        </p:spPr>
        <p:txBody>
          <a:bodyPr/>
          <a:lstStyle/>
          <a:p>
            <a:r>
              <a:rPr lang="en-US" altLang="ja-JP" dirty="0" smtClean="0"/>
              <a:t>Use</a:t>
            </a:r>
            <a:r>
              <a:rPr lang="ja-JP" altLang="en-US" dirty="0" smtClean="0"/>
              <a:t> </a:t>
            </a:r>
            <a:r>
              <a:rPr lang="en-US" altLang="ja-JP" dirty="0" smtClean="0"/>
              <a:t>a</a:t>
            </a:r>
            <a:r>
              <a:rPr lang="ja-JP" altLang="en-US" dirty="0" smtClean="0"/>
              <a:t> </a:t>
            </a:r>
            <a:r>
              <a:rPr lang="en-US" altLang="ja-JP" dirty="0" smtClean="0"/>
              <a:t>flat array for current version, then only record updated regions upon version creation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66454" y="3111579"/>
            <a:ext cx="2011680" cy="3657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604254" y="3111579"/>
            <a:ext cx="2011680" cy="365760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97934" y="2772728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Version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42054" y="3111579"/>
            <a:ext cx="2011680" cy="365760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04254" y="2731163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173535" y="2698897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0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616437" y="3125564"/>
            <a:ext cx="494827" cy="3241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556609" y="3125347"/>
            <a:ext cx="144498" cy="335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080229" y="3116990"/>
            <a:ext cx="267859" cy="35606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457200" y="3633086"/>
            <a:ext cx="8229600" cy="21568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Courier New" pitchFamily="49" charset="0"/>
              <a:buChar char="o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404040"/>
                </a:solidFill>
              </a:rPr>
              <a:t>How to detect an updated region?</a:t>
            </a:r>
          </a:p>
          <a:p>
            <a:pPr lvl="1"/>
            <a:r>
              <a:rPr lang="en-US" sz="1800" b="1" dirty="0" smtClean="0">
                <a:solidFill>
                  <a:srgbClr val="404040"/>
                </a:solidFill>
              </a:rPr>
              <a:t>User</a:t>
            </a:r>
            <a:r>
              <a:rPr lang="en-US" sz="1800" dirty="0" smtClean="0">
                <a:solidFill>
                  <a:srgbClr val="404040"/>
                </a:solidFill>
              </a:rPr>
              <a:t>: GVR library records updates on write operations (e.g. put() or </a:t>
            </a:r>
            <a:r>
              <a:rPr lang="en-US" sz="1800" dirty="0" err="1" smtClean="0">
                <a:solidFill>
                  <a:srgbClr val="404040"/>
                </a:solidFill>
              </a:rPr>
              <a:t>acc</a:t>
            </a:r>
            <a:r>
              <a:rPr lang="en-US" sz="1800" dirty="0" smtClean="0">
                <a:solidFill>
                  <a:srgbClr val="404040"/>
                </a:solidFill>
              </a:rPr>
              <a:t>())</a:t>
            </a:r>
          </a:p>
          <a:p>
            <a:pPr lvl="1"/>
            <a:r>
              <a:rPr lang="en-US" sz="1800" b="1" dirty="0" smtClean="0">
                <a:solidFill>
                  <a:srgbClr val="404040"/>
                </a:solidFill>
              </a:rPr>
              <a:t>Kernel</a:t>
            </a:r>
            <a:r>
              <a:rPr lang="en-US" sz="1800" dirty="0" smtClean="0">
                <a:solidFill>
                  <a:srgbClr val="404040"/>
                </a:solidFill>
              </a:rPr>
              <a:t>: </a:t>
            </a:r>
            <a:r>
              <a:rPr lang="en-US" sz="1800" dirty="0" smtClean="0">
                <a:solidFill>
                  <a:srgbClr val="404040"/>
                </a:solidFill>
              </a:rPr>
              <a:t>Page</a:t>
            </a:r>
            <a:r>
              <a:rPr lang="en-US" sz="1800" dirty="0">
                <a:solidFill>
                  <a:srgbClr val="404040"/>
                </a:solidFill>
              </a:rPr>
              <a:t> </a:t>
            </a:r>
            <a:r>
              <a:rPr lang="en-US" sz="1800" dirty="0" smtClean="0">
                <a:solidFill>
                  <a:srgbClr val="404040"/>
                </a:solidFill>
              </a:rPr>
              <a:t>write protection + page fault handling</a:t>
            </a:r>
            <a:endParaRPr lang="en-US" sz="1800" dirty="0">
              <a:solidFill>
                <a:srgbClr val="40404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85351" y="5147157"/>
            <a:ext cx="5981822" cy="101940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 </a:t>
            </a:r>
            <a:r>
              <a:rPr lang="en-US" sz="2000" dirty="0" smtClean="0">
                <a:sym typeface="Zapf Dingbats"/>
              </a:rPr>
              <a:t>Relatively f</a:t>
            </a:r>
            <a:r>
              <a:rPr lang="en-US" sz="2000" dirty="0" smtClean="0"/>
              <a:t>ast access</a:t>
            </a:r>
            <a:r>
              <a:rPr lang="en-US" altLang="ja-JP" sz="2000" dirty="0" smtClean="0"/>
              <a:t>,</a:t>
            </a:r>
            <a:r>
              <a:rPr lang="ja-JP" altLang="en-US" sz="2000" dirty="0" smtClean="0"/>
              <a:t> </a:t>
            </a:r>
            <a:r>
              <a:rPr lang="en-US" altLang="ja-JP" sz="2000" dirty="0" smtClean="0"/>
              <a:t>small</a:t>
            </a:r>
            <a:r>
              <a:rPr lang="ja-JP" altLang="en-US" sz="2000" dirty="0" smtClean="0"/>
              <a:t> </a:t>
            </a:r>
            <a:r>
              <a:rPr lang="en-US" altLang="ja-JP" sz="2000" dirty="0" smtClean="0"/>
              <a:t>footprint</a:t>
            </a:r>
            <a:endParaRPr lang="en-US" sz="2000" dirty="0" smtClean="0"/>
          </a:p>
          <a:p>
            <a:r>
              <a:rPr lang="en-US" sz="2000" dirty="0" smtClean="0">
                <a:solidFill>
                  <a:srgbClr val="FF66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✖ </a:t>
            </a:r>
            <a:r>
              <a:rPr lang="en-US" sz="2000" dirty="0" smtClean="0"/>
              <a:t>At least one full array, change tracking overhead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67821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Approach 3:</a:t>
            </a:r>
            <a:br>
              <a:rPr lang="en-US" sz="4800" dirty="0"/>
            </a:br>
            <a:r>
              <a:rPr lang="en-US" sz="4800" dirty="0"/>
              <a:t>Log-structured Array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282699"/>
          </a:xfrm>
        </p:spPr>
        <p:txBody>
          <a:bodyPr/>
          <a:lstStyle/>
          <a:p>
            <a:r>
              <a:rPr kumimoji="1" lang="en-US" altLang="ja-JP" dirty="0" smtClean="0"/>
              <a:t>Allocate memory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block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on-demand</a:t>
            </a:r>
            <a:endParaRPr kumimoji="1" lang="en-US" altLang="ja-JP" dirty="0"/>
          </a:p>
          <a:p>
            <a:pPr lvl="1"/>
            <a:r>
              <a:rPr kumimoji="1" lang="en-US" altLang="ja-JP" dirty="0" smtClean="0"/>
              <a:t>Allocated </a:t>
            </a:r>
            <a:r>
              <a:rPr kumimoji="1" lang="en-US" altLang="ja-JP" dirty="0" smtClean="0"/>
              <a:t>regions </a:t>
            </a:r>
            <a:r>
              <a:rPr kumimoji="1" lang="en-US" altLang="ja-JP" dirty="0" smtClean="0"/>
              <a:t>form a log</a:t>
            </a:r>
          </a:p>
          <a:p>
            <a:pPr lvl="1"/>
            <a:r>
              <a:rPr kumimoji="1" lang="en-US" altLang="ja-JP" dirty="0" smtClean="0"/>
              <a:t>Log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=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data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+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metadata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(index)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Sep 11, 2015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Hajime Fujita, Cluster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604254" y="3241152"/>
            <a:ext cx="2011680" cy="365760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097934" y="2902301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Current Version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1142054" y="3241152"/>
            <a:ext cx="2011680" cy="365760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604254" y="2860736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1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1173535" y="2828470"/>
            <a:ext cx="1980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Version 0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1616437" y="3255137"/>
            <a:ext cx="494827" cy="32419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2556609" y="3255137"/>
            <a:ext cx="144498" cy="335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5080229" y="3246563"/>
            <a:ext cx="267859" cy="35606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000478" y="3244417"/>
            <a:ext cx="2011680" cy="365760"/>
          </a:xfrm>
          <a:prstGeom prst="rect">
            <a:avLst/>
          </a:prstGeom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6482240" y="3255137"/>
            <a:ext cx="494828" cy="3492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7332462" y="3255137"/>
            <a:ext cx="271387" cy="3492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2947632" y="4427204"/>
            <a:ext cx="144498" cy="33527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3103344" y="4427204"/>
            <a:ext cx="144498" cy="335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3259056" y="4427204"/>
            <a:ext cx="494827" cy="335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765097" y="4427204"/>
            <a:ext cx="144498" cy="33527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3920809" y="4427204"/>
            <a:ext cx="267859" cy="335279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4199882" y="4427204"/>
            <a:ext cx="494828" cy="3492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4705926" y="4427204"/>
            <a:ext cx="271387" cy="3492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50" idx="2"/>
            <a:endCxn id="61" idx="0"/>
          </p:cNvCxnSpPr>
          <p:nvPr/>
        </p:nvCxnSpPr>
        <p:spPr>
          <a:xfrm>
            <a:off x="2628858" y="3590416"/>
            <a:ext cx="546735" cy="83678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49" idx="2"/>
            <a:endCxn id="63" idx="0"/>
          </p:cNvCxnSpPr>
          <p:nvPr/>
        </p:nvCxnSpPr>
        <p:spPr>
          <a:xfrm>
            <a:off x="1863851" y="3579333"/>
            <a:ext cx="1642619" cy="84787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51" idx="2"/>
            <a:endCxn id="65" idx="0"/>
          </p:cNvCxnSpPr>
          <p:nvPr/>
        </p:nvCxnSpPr>
        <p:spPr>
          <a:xfrm flipH="1">
            <a:off x="4054739" y="3602625"/>
            <a:ext cx="1159420" cy="82457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>
            <a:stCxn id="43" idx="2"/>
            <a:endCxn id="66" idx="0"/>
          </p:cNvCxnSpPr>
          <p:nvPr/>
        </p:nvCxnSpPr>
        <p:spPr>
          <a:xfrm flipH="1">
            <a:off x="4447296" y="3604402"/>
            <a:ext cx="2282358" cy="82280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55" idx="2"/>
            <a:endCxn id="68" idx="0"/>
          </p:cNvCxnSpPr>
          <p:nvPr/>
        </p:nvCxnSpPr>
        <p:spPr>
          <a:xfrm flipH="1">
            <a:off x="4841620" y="3604402"/>
            <a:ext cx="2626536" cy="82280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2045287" y="4427204"/>
            <a:ext cx="836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Log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584453" y="4946315"/>
            <a:ext cx="3102347" cy="104154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H.Fujita</a:t>
            </a:r>
            <a:r>
              <a:rPr lang="en-US" sz="1400" dirty="0"/>
              <a:t>, </a:t>
            </a:r>
            <a:r>
              <a:rPr lang="en-US" sz="1400" dirty="0" smtClean="0"/>
              <a:t>et al.</a:t>
            </a:r>
            <a:r>
              <a:rPr lang="en-US" sz="1400" dirty="0"/>
              <a:t>,</a:t>
            </a:r>
            <a:r>
              <a:rPr lang="en-US" sz="1400" dirty="0" smtClean="0"/>
              <a:t> </a:t>
            </a:r>
            <a:r>
              <a:rPr lang="en-US" sz="1400" dirty="0"/>
              <a:t> Log-Structured Global Array for Efficient Multi-Version Snapshots, </a:t>
            </a:r>
            <a:r>
              <a:rPr lang="en-US" sz="1400" dirty="0" err="1" smtClean="0"/>
              <a:t>CCGrid</a:t>
            </a:r>
            <a:r>
              <a:rPr lang="en-US" sz="1400" dirty="0" smtClean="0"/>
              <a:t> 2015</a:t>
            </a:r>
            <a:endParaRPr lang="en-US" sz="1400" dirty="0"/>
          </a:p>
        </p:txBody>
      </p:sp>
      <p:sp>
        <p:nvSpPr>
          <p:cNvPr id="32" name="Rectangle 31"/>
          <p:cNvSpPr/>
          <p:nvPr/>
        </p:nvSpPr>
        <p:spPr>
          <a:xfrm>
            <a:off x="715828" y="5253389"/>
            <a:ext cx="3731468" cy="101940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 </a:t>
            </a:r>
            <a:r>
              <a:rPr lang="en-US" sz="2000" dirty="0" smtClean="0">
                <a:sym typeface="Zapf Dingbats"/>
              </a:rPr>
              <a:t>Small footprint</a:t>
            </a:r>
            <a:endParaRPr lang="en-US" sz="2000" dirty="0" smtClean="0"/>
          </a:p>
          <a:p>
            <a:r>
              <a:rPr lang="en-US" sz="2000" dirty="0" smtClean="0">
                <a:solidFill>
                  <a:srgbClr val="FF66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✖ </a:t>
            </a:r>
            <a:r>
              <a:rPr lang="en-US" sz="2000" dirty="0" smtClean="0">
                <a:sym typeface="Zapf Dingbats"/>
              </a:rPr>
              <a:t>High access overhead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00739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Executive.thmx</Template>
  <TotalTime>6528</TotalTime>
  <Words>1686</Words>
  <Application>Microsoft Macintosh PowerPoint</Application>
  <PresentationFormat>On-screen Show (4:3)</PresentationFormat>
  <Paragraphs>339</Paragraphs>
  <Slides>30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Executive</vt:lpstr>
      <vt:lpstr>Empirical Comparison of Three Versioning Architecture</vt:lpstr>
      <vt:lpstr>Background</vt:lpstr>
      <vt:lpstr>How Multi-version Helps?</vt:lpstr>
      <vt:lpstr>Programming with GVR</vt:lpstr>
      <vt:lpstr>Many Versions are Partial Updates</vt:lpstr>
      <vt:lpstr>How to Make Versions Efficiently?</vt:lpstr>
      <vt:lpstr>Approach 1: Flat Array</vt:lpstr>
      <vt:lpstr>Approach 2: Flat with Change Tracking</vt:lpstr>
      <vt:lpstr>Approach 3: Log-structured Array</vt:lpstr>
      <vt:lpstr>Problem Statement</vt:lpstr>
      <vt:lpstr>Synthetic Benchmark</vt:lpstr>
      <vt:lpstr>Runtime Performance</vt:lpstr>
      <vt:lpstr>Memory Usage</vt:lpstr>
      <vt:lpstr>Related Work</vt:lpstr>
      <vt:lpstr>Summary</vt:lpstr>
      <vt:lpstr>Backup</vt:lpstr>
      <vt:lpstr>Versioning Schemes</vt:lpstr>
      <vt:lpstr>Versioning Schemes</vt:lpstr>
      <vt:lpstr>Change Tracking/Versioning Direction</vt:lpstr>
      <vt:lpstr>Fine-grain Comparison on Memory Change Tracking (1)</vt:lpstr>
      <vt:lpstr>Fine-grain Comparison on Memory Change Tracking (2)</vt:lpstr>
      <vt:lpstr>Performance Comparison (1)</vt:lpstr>
      <vt:lpstr>Performance Comparison (2)</vt:lpstr>
      <vt:lpstr>Memory Consumption</vt:lpstr>
      <vt:lpstr>Version Retrieval Cost</vt:lpstr>
      <vt:lpstr>Full Version Retrieval Cost</vt:lpstr>
      <vt:lpstr>Partial Version Retrieval Cost</vt:lpstr>
      <vt:lpstr>Incremental/decremental</vt:lpstr>
      <vt:lpstr>Summary on Evaluation</vt:lpstr>
      <vt:lpstr>Future Work</vt:lpstr>
    </vt:vector>
  </TitlesOfParts>
  <Company>University of Chicago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Versioning Study</dc:title>
  <dc:creator>Hajime Fujita</dc:creator>
  <cp:lastModifiedBy>Hajime Fujita</cp:lastModifiedBy>
  <cp:revision>110</cp:revision>
  <dcterms:created xsi:type="dcterms:W3CDTF">2015-02-12T04:01:37Z</dcterms:created>
  <dcterms:modified xsi:type="dcterms:W3CDTF">2015-09-10T03:55:50Z</dcterms:modified>
</cp:coreProperties>
</file>

<file path=docProps/thumbnail.jpeg>
</file>